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67" r:id="rId2"/>
    <p:sldId id="357" r:id="rId3"/>
    <p:sldId id="416" r:id="rId4"/>
    <p:sldId id="417" r:id="rId5"/>
    <p:sldId id="418" r:id="rId6"/>
    <p:sldId id="419" r:id="rId7"/>
    <p:sldId id="420" r:id="rId8"/>
    <p:sldId id="421" r:id="rId9"/>
    <p:sldId id="422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4" r:id="rId18"/>
    <p:sldId id="423" r:id="rId19"/>
    <p:sldId id="431" r:id="rId20"/>
    <p:sldId id="432" r:id="rId21"/>
    <p:sldId id="433" r:id="rId22"/>
    <p:sldId id="435" r:id="rId23"/>
    <p:sldId id="436" r:id="rId24"/>
    <p:sldId id="437" r:id="rId25"/>
    <p:sldId id="438" r:id="rId26"/>
    <p:sldId id="461" r:id="rId27"/>
  </p:sldIdLst>
  <p:sldSz cx="9144000" cy="5143500" type="screen16x9"/>
  <p:notesSz cx="6761163" cy="9942513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8iv5xwdJFofXHwxbPCIgEg==" hashData="F9PaVZysC33hHF0VXT/zVa8xNLI4F3ZwJQxxtrMF9UFBsdym2lTADNu3CO9A5SRVXlkPHVRGYcZiFxM55JJwVw=="/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E0"/>
    <a:srgbClr val="AB559B"/>
    <a:srgbClr val="005DA2"/>
    <a:srgbClr val="FF6201"/>
    <a:srgbClr val="FA9F86"/>
    <a:srgbClr val="C4C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74463" autoAdjust="0"/>
  </p:normalViewPr>
  <p:slideViewPr>
    <p:cSldViewPr snapToGrid="0">
      <p:cViewPr varScale="1">
        <p:scale>
          <a:sx n="126" d="100"/>
          <a:sy n="126" d="100"/>
        </p:scale>
        <p:origin x="91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9515A-5222-4F01-879C-8A4FDD1B0536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FFAD9-53DE-42F6-98D8-C7F988897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DE9EE-F82A-44FC-9338-200B4E080055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8553E-6660-4B95-9869-B2777316F5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4929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25" y="0"/>
            <a:ext cx="776288" cy="12072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内容占位符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2305" y="60325"/>
            <a:ext cx="2036762" cy="38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00115" y="1"/>
            <a:ext cx="5957888" cy="492918"/>
          </a:xfrm>
        </p:spPr>
        <p:txBody>
          <a:bodyPr>
            <a:normAutofit/>
          </a:bodyPr>
          <a:lstStyle>
            <a:lvl1pPr>
              <a:defRPr sz="24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86342025"/>
              </p:ext>
            </p:extLst>
          </p:nvPr>
        </p:nvGraphicFramePr>
        <p:xfrm>
          <a:off x="-2830" y="666573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B769826C-94B6-4056-B1BF-6ABFF5C6E0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817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B62BCDD-7E13-4EAD-829B-FA05AD203A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7292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49562" y="15240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5E3D0D-FE4C-47A7-B99B-FF98BB84CE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7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59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6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186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7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1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16235" y="836417"/>
            <a:ext cx="7334912" cy="69646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工业机器人编程与系统集成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9B6D81C-EE68-49EF-BC7F-9E82E1CFFCF3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2230" y="501288"/>
            <a:ext cx="8280000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5.</a:t>
            </a:r>
            <a:r>
              <a:rPr lang="zh-CN" altLang="en-US" sz="1800" dirty="0">
                <a:solidFill>
                  <a:srgbClr val="FF0000"/>
                </a:solidFill>
              </a:rPr>
              <a:t>运动程序例程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FF0000"/>
                </a:solidFill>
              </a:rPr>
              <a:t>）编程要求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0070C0"/>
                </a:solidFill>
              </a:rPr>
              <a:t>机器人的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从当前位置</a:t>
            </a:r>
            <a:r>
              <a:rPr lang="en-US" altLang="zh-CN" sz="1600" dirty="0">
                <a:solidFill>
                  <a:srgbClr val="0070C0"/>
                </a:solidFill>
              </a:rPr>
              <a:t>p0</a:t>
            </a:r>
            <a:r>
              <a:rPr lang="zh-CN" altLang="en-US" sz="1600" dirty="0">
                <a:solidFill>
                  <a:srgbClr val="0070C0"/>
                </a:solidFill>
              </a:rPr>
              <a:t>点向目标位置</a:t>
            </a:r>
            <a:r>
              <a:rPr lang="en-US" altLang="zh-CN" sz="1600" dirty="0">
                <a:solidFill>
                  <a:srgbClr val="0070C0"/>
                </a:solidFill>
              </a:rPr>
              <a:t>p1</a:t>
            </a:r>
            <a:r>
              <a:rPr lang="zh-CN" altLang="en-US" sz="1600" dirty="0">
                <a:solidFill>
                  <a:srgbClr val="0070C0"/>
                </a:solidFill>
              </a:rPr>
              <a:t>点以线性运动方式前进，速度为</a:t>
            </a:r>
            <a:r>
              <a:rPr lang="en-US" altLang="zh-CN" sz="1600" dirty="0">
                <a:solidFill>
                  <a:srgbClr val="0070C0"/>
                </a:solidFill>
              </a:rPr>
              <a:t>200mm/s</a:t>
            </a:r>
            <a:r>
              <a:rPr lang="zh-CN" altLang="en-US" sz="1600" dirty="0">
                <a:solidFill>
                  <a:srgbClr val="0070C0"/>
                </a:solidFill>
              </a:rPr>
              <a:t>，转弯区数据为</a:t>
            </a:r>
            <a:r>
              <a:rPr lang="en-US" altLang="zh-CN" sz="1600" dirty="0">
                <a:solidFill>
                  <a:srgbClr val="0070C0"/>
                </a:solidFill>
              </a:rPr>
              <a:t>10mm</a:t>
            </a:r>
            <a:r>
              <a:rPr lang="zh-CN" altLang="en-US" sz="1600" dirty="0">
                <a:solidFill>
                  <a:srgbClr val="0070C0"/>
                </a:solidFill>
              </a:rPr>
              <a:t>；接着向</a:t>
            </a:r>
            <a:r>
              <a:rPr lang="en-US" altLang="zh-CN" sz="1600" dirty="0">
                <a:solidFill>
                  <a:srgbClr val="0070C0"/>
                </a:solidFill>
              </a:rPr>
              <a:t>p2</a:t>
            </a:r>
            <a:r>
              <a:rPr lang="zh-CN" altLang="en-US" sz="1600" dirty="0">
                <a:solidFill>
                  <a:srgbClr val="0070C0"/>
                </a:solidFill>
              </a:rPr>
              <a:t>目标点以线性方式运动，速度为</a:t>
            </a:r>
            <a:r>
              <a:rPr lang="en-US" altLang="zh-CN" sz="1600" dirty="0">
                <a:solidFill>
                  <a:srgbClr val="0070C0"/>
                </a:solidFill>
              </a:rPr>
              <a:t>100mm/s</a:t>
            </a:r>
            <a:r>
              <a:rPr lang="zh-CN" altLang="en-US" sz="1600" dirty="0">
                <a:solidFill>
                  <a:srgbClr val="0070C0"/>
                </a:solidFill>
              </a:rPr>
              <a:t>，要求机器人能够在</a:t>
            </a:r>
            <a:r>
              <a:rPr lang="en-US" altLang="zh-CN" sz="1600" dirty="0">
                <a:solidFill>
                  <a:srgbClr val="0070C0"/>
                </a:solidFill>
              </a:rPr>
              <a:t>p2</a:t>
            </a:r>
            <a:r>
              <a:rPr lang="zh-CN" altLang="en-US" sz="1600" dirty="0">
                <a:solidFill>
                  <a:srgbClr val="0070C0"/>
                </a:solidFill>
              </a:rPr>
              <a:t>点稍作停顿；最后以关节运动方式到达目标点</a:t>
            </a:r>
            <a:r>
              <a:rPr lang="en-US" altLang="zh-CN" sz="1600" dirty="0">
                <a:solidFill>
                  <a:srgbClr val="0070C0"/>
                </a:solidFill>
              </a:rPr>
              <a:t>p3</a:t>
            </a:r>
            <a:r>
              <a:rPr lang="zh-CN" altLang="en-US" sz="1600" dirty="0">
                <a:solidFill>
                  <a:srgbClr val="0070C0"/>
                </a:solidFill>
              </a:rPr>
              <a:t>，速度为</a:t>
            </a:r>
            <a:r>
              <a:rPr lang="en-US" altLang="zh-CN" sz="1600" dirty="0">
                <a:solidFill>
                  <a:srgbClr val="0070C0"/>
                </a:solidFill>
              </a:rPr>
              <a:t>500mm/s</a:t>
            </a:r>
            <a:r>
              <a:rPr lang="zh-CN" altLang="en-US" sz="1600" dirty="0">
                <a:solidFill>
                  <a:srgbClr val="0070C0"/>
                </a:solidFill>
              </a:rPr>
              <a:t>。以上运动过程使用的工具数据为</a:t>
            </a:r>
            <a:r>
              <a:rPr lang="en-US" altLang="zh-CN" sz="1600" dirty="0">
                <a:solidFill>
                  <a:srgbClr val="0070C0"/>
                </a:solidFill>
              </a:rPr>
              <a:t>tool1</a:t>
            </a:r>
            <a:r>
              <a:rPr lang="zh-CN" altLang="en-US" sz="1600" dirty="0">
                <a:solidFill>
                  <a:srgbClr val="0070C0"/>
                </a:solidFill>
              </a:rPr>
              <a:t>，工件坐标系数据为</a:t>
            </a:r>
            <a:r>
              <a:rPr lang="en-US" altLang="zh-CN" sz="1600" dirty="0">
                <a:solidFill>
                  <a:srgbClr val="0070C0"/>
                </a:solidFill>
              </a:rPr>
              <a:t>wobj1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7E5676E-BF66-488B-8FE4-34A9590D93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48" y="2887643"/>
            <a:ext cx="4178300" cy="2165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E592744-4450-4A02-92BB-F745B4A28D44}"/>
              </a:ext>
            </a:extLst>
          </p:cNvPr>
          <p:cNvSpPr/>
          <p:nvPr/>
        </p:nvSpPr>
        <p:spPr>
          <a:xfrm>
            <a:off x="4806182" y="3164374"/>
            <a:ext cx="4025825" cy="139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）程序代码</a:t>
            </a: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MoveL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p1, v200, z10, tool1\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WObj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:=wobj1;</a:t>
            </a:r>
            <a:endParaRPr lang="zh-CN" altLang="zh-CN" sz="14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MoveL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p2, v100, fine, tool1\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WObj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:=wobj1;</a:t>
            </a:r>
            <a:endParaRPr lang="zh-CN" altLang="zh-CN" sz="14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p3, v500, fine, tool1\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WObj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:=wobj1;</a:t>
            </a:r>
            <a:endParaRPr lang="zh-CN" altLang="zh-CN" sz="14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9145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251524" y="442058"/>
            <a:ext cx="4984227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3</a:t>
            </a:r>
            <a:r>
              <a:rPr lang="zh-CN" altLang="en-US" sz="1800" dirty="0">
                <a:solidFill>
                  <a:srgbClr val="FF0000"/>
                </a:solidFill>
              </a:rPr>
              <a:t>）程序运行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工业机器人的运行模式有</a:t>
            </a:r>
            <a:r>
              <a:rPr lang="zh-CN" altLang="en-US" sz="1600" dirty="0">
                <a:solidFill>
                  <a:srgbClr val="FF0000"/>
                </a:solidFill>
              </a:rPr>
              <a:t>手动运行、自动运行、外部自动运行</a:t>
            </a:r>
            <a:r>
              <a:rPr lang="zh-CN" altLang="en-US" sz="1600" dirty="0">
                <a:solidFill>
                  <a:srgbClr val="0070C0"/>
                </a:solidFill>
              </a:rPr>
              <a:t>三种方式。程序调试时采用</a:t>
            </a:r>
            <a:r>
              <a:rPr lang="zh-CN" altLang="en-US" sz="1600" dirty="0">
                <a:solidFill>
                  <a:srgbClr val="FF0000"/>
                </a:solidFill>
              </a:rPr>
              <a:t>手动运行</a:t>
            </a:r>
            <a:r>
              <a:rPr lang="zh-CN" altLang="en-US" sz="1600" dirty="0">
                <a:solidFill>
                  <a:srgbClr val="0070C0"/>
                </a:solidFill>
              </a:rPr>
              <a:t>模式。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在程序编辑器界面，程序指针（</a:t>
            </a:r>
            <a:r>
              <a:rPr lang="en-US" altLang="zh-CN" sz="1600" dirty="0">
                <a:solidFill>
                  <a:srgbClr val="0070C0"/>
                </a:solidFill>
              </a:rPr>
              <a:t>PP</a:t>
            </a:r>
            <a:r>
              <a:rPr lang="zh-CN" altLang="en-US" sz="1600" dirty="0">
                <a:solidFill>
                  <a:srgbClr val="0070C0"/>
                </a:solidFill>
              </a:rPr>
              <a:t>）以箭头形式显示在程序行序号位置，程序运行时将从</a:t>
            </a:r>
            <a:r>
              <a:rPr lang="en-US" altLang="zh-CN" sz="1600" dirty="0">
                <a:solidFill>
                  <a:srgbClr val="0070C0"/>
                </a:solidFill>
              </a:rPr>
              <a:t>PP</a:t>
            </a:r>
            <a:r>
              <a:rPr lang="zh-CN" altLang="en-US" sz="1600" dirty="0">
                <a:solidFill>
                  <a:srgbClr val="0070C0"/>
                </a:solidFill>
              </a:rPr>
              <a:t>位置执行。有三种方式设置程序指针：</a:t>
            </a:r>
            <a:r>
              <a:rPr lang="en-US" altLang="zh-CN" sz="1600" dirty="0">
                <a:solidFill>
                  <a:srgbClr val="FF0000"/>
                </a:solidFill>
              </a:rPr>
              <a:t>PP</a:t>
            </a:r>
            <a:r>
              <a:rPr lang="zh-CN" altLang="en-US" sz="1600" dirty="0">
                <a:solidFill>
                  <a:srgbClr val="FF0000"/>
                </a:solidFill>
              </a:rPr>
              <a:t>移至</a:t>
            </a:r>
            <a:r>
              <a:rPr lang="en-US" altLang="zh-CN" sz="1600" dirty="0">
                <a:solidFill>
                  <a:srgbClr val="FF0000"/>
                </a:solidFill>
              </a:rPr>
              <a:t>Main</a:t>
            </a:r>
            <a:r>
              <a:rPr lang="zh-CN" altLang="en-US" sz="1600" dirty="0">
                <a:solidFill>
                  <a:srgbClr val="FF0000"/>
                </a:solidFill>
              </a:rPr>
              <a:t>、</a:t>
            </a:r>
            <a:r>
              <a:rPr lang="en-US" altLang="zh-CN" sz="1600" dirty="0">
                <a:solidFill>
                  <a:srgbClr val="FF0000"/>
                </a:solidFill>
              </a:rPr>
              <a:t>PP</a:t>
            </a:r>
            <a:r>
              <a:rPr lang="zh-CN" altLang="en-US" sz="1600" dirty="0">
                <a:solidFill>
                  <a:srgbClr val="FF0000"/>
                </a:solidFill>
              </a:rPr>
              <a:t>移至光标和</a:t>
            </a:r>
            <a:r>
              <a:rPr lang="en-US" altLang="zh-CN" sz="1600" dirty="0">
                <a:solidFill>
                  <a:srgbClr val="FF0000"/>
                </a:solidFill>
              </a:rPr>
              <a:t>PP</a:t>
            </a:r>
            <a:r>
              <a:rPr lang="zh-CN" altLang="en-US" sz="1600" dirty="0">
                <a:solidFill>
                  <a:srgbClr val="FF0000"/>
                </a:solidFill>
              </a:rPr>
              <a:t>移至例行程序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调试时将程序指针（</a:t>
            </a:r>
            <a:r>
              <a:rPr lang="en-US" altLang="zh-CN" sz="1600" dirty="0">
                <a:solidFill>
                  <a:srgbClr val="0070C0"/>
                </a:solidFill>
              </a:rPr>
              <a:t>PP</a:t>
            </a:r>
            <a:r>
              <a:rPr lang="zh-CN" altLang="en-US" sz="1600" dirty="0">
                <a:solidFill>
                  <a:srgbClr val="0070C0"/>
                </a:solidFill>
              </a:rPr>
              <a:t>）移至指定位置后，按下示教器使能键，调试运行程序。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D6D0E5B-B6B4-4A54-9862-CF2F85EEAB81}"/>
              </a:ext>
            </a:extLst>
          </p:cNvPr>
          <p:cNvPicPr/>
          <p:nvPr/>
        </p:nvPicPr>
        <p:blipFill rotWithShape="1">
          <a:blip r:embed="rId2"/>
          <a:srcRect l="46087" t="57277" r="46111" b="25771"/>
          <a:stretch/>
        </p:blipFill>
        <p:spPr bwMode="auto">
          <a:xfrm>
            <a:off x="6734083" y="620661"/>
            <a:ext cx="852805" cy="10401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4FEC74C3-3FFD-423D-8386-6CC5790D6A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837832"/>
              </p:ext>
            </p:extLst>
          </p:nvPr>
        </p:nvGraphicFramePr>
        <p:xfrm>
          <a:off x="5278595" y="1749256"/>
          <a:ext cx="3733800" cy="252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3940878" imgH="2652985" progId="Visio.Drawing.11">
                  <p:embed/>
                </p:oleObj>
              </mc:Choice>
              <mc:Fallback>
                <p:oleObj name="Visio" r:id="rId3" imgW="3940878" imgH="265298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595" y="1749256"/>
                        <a:ext cx="3733800" cy="2522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534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505732"/>
            <a:ext cx="8280000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3.2.3 I/O</a:t>
            </a:r>
            <a:r>
              <a:rPr lang="zh-CN" altLang="en-US" sz="1800" dirty="0">
                <a:solidFill>
                  <a:srgbClr val="FF0000"/>
                </a:solidFill>
              </a:rPr>
              <a:t>控制指令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I/O</a:t>
            </a:r>
            <a:r>
              <a:rPr lang="zh-CN" altLang="en-US" sz="1600" dirty="0">
                <a:solidFill>
                  <a:srgbClr val="FF0000"/>
                </a:solidFill>
              </a:rPr>
              <a:t>控制指令用于控制</a:t>
            </a:r>
            <a:r>
              <a:rPr lang="en-US" altLang="zh-CN" sz="1600" dirty="0">
                <a:solidFill>
                  <a:srgbClr val="FF0000"/>
                </a:solidFill>
              </a:rPr>
              <a:t>I/O</a:t>
            </a:r>
            <a:r>
              <a:rPr lang="zh-CN" altLang="en-US" sz="1600" dirty="0">
                <a:solidFill>
                  <a:srgbClr val="FF0000"/>
                </a:solidFill>
              </a:rPr>
              <a:t>信号，以实现与机器人周边设备通信的目的</a:t>
            </a:r>
            <a:r>
              <a:rPr lang="zh-CN" altLang="en-US" sz="1600" dirty="0">
                <a:solidFill>
                  <a:srgbClr val="0070C0"/>
                </a:solidFill>
              </a:rPr>
              <a:t>，常见的</a:t>
            </a:r>
            <a:r>
              <a:rPr lang="en-US" altLang="zh-CN" sz="1600" dirty="0">
                <a:solidFill>
                  <a:srgbClr val="0070C0"/>
                </a:solidFill>
              </a:rPr>
              <a:t>I/O</a:t>
            </a:r>
            <a:r>
              <a:rPr lang="zh-CN" altLang="en-US" sz="1600" dirty="0">
                <a:solidFill>
                  <a:srgbClr val="0070C0"/>
                </a:solidFill>
              </a:rPr>
              <a:t>指令有：</a:t>
            </a:r>
            <a:r>
              <a:rPr lang="en-US" altLang="zh-CN" sz="1600" dirty="0">
                <a:solidFill>
                  <a:srgbClr val="0070C0"/>
                </a:solidFill>
              </a:rPr>
              <a:t>Set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Reset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SetDO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WaitDI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WaitDO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zh-CN" altLang="en-US" sz="1600" dirty="0">
                <a:solidFill>
                  <a:srgbClr val="0070C0"/>
                </a:solidFill>
              </a:rPr>
              <a:t>等。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1.Set</a:t>
            </a:r>
            <a:r>
              <a:rPr lang="zh-CN" altLang="en-US" sz="1600" dirty="0">
                <a:solidFill>
                  <a:srgbClr val="FF0000"/>
                </a:solidFill>
              </a:rPr>
              <a:t>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Set </a:t>
            </a:r>
            <a:r>
              <a:rPr lang="zh-CN" altLang="en-US" sz="1600" dirty="0">
                <a:solidFill>
                  <a:srgbClr val="0070C0"/>
                </a:solidFill>
              </a:rPr>
              <a:t>指令只有一个参数，就是操作的输出信号对象。执行 </a:t>
            </a:r>
            <a:r>
              <a:rPr lang="en-US" altLang="zh-CN" sz="1600" dirty="0">
                <a:solidFill>
                  <a:srgbClr val="0070C0"/>
                </a:solidFill>
              </a:rPr>
              <a:t>Set </a:t>
            </a:r>
            <a:r>
              <a:rPr lang="zh-CN" altLang="en-US" sz="1600" dirty="0">
                <a:solidFill>
                  <a:srgbClr val="0070C0"/>
                </a:solidFill>
              </a:rPr>
              <a:t>指令后，在信号获得其新值之前，存在短暂延迟。如果对信号时序有精确需求，需要继续执行程序直至信号已获得其新值，则可以使用</a:t>
            </a:r>
            <a:r>
              <a:rPr lang="en-US" altLang="zh-CN" sz="1600" dirty="0" err="1">
                <a:solidFill>
                  <a:srgbClr val="0070C0"/>
                </a:solidFill>
              </a:rPr>
              <a:t>SetDO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zh-CN" altLang="en-US" sz="1600" dirty="0">
                <a:solidFill>
                  <a:srgbClr val="0070C0"/>
                </a:solidFill>
              </a:rPr>
              <a:t>指令以及</a:t>
            </a:r>
            <a:r>
              <a:rPr lang="zh-CN" altLang="en-US" sz="1600" dirty="0">
                <a:solidFill>
                  <a:srgbClr val="FF0000"/>
                </a:solidFill>
              </a:rPr>
              <a:t>可选参数“</a:t>
            </a:r>
            <a:r>
              <a:rPr lang="en-US" altLang="zh-CN" sz="1600" dirty="0">
                <a:solidFill>
                  <a:srgbClr val="FF0000"/>
                </a:solidFill>
              </a:rPr>
              <a:t>\Sync”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为将数字输出信号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置位，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0070C0"/>
                </a:solidFill>
              </a:rPr>
              <a:t>可编写：</a:t>
            </a:r>
            <a:r>
              <a:rPr lang="en-US" altLang="zh-CN" sz="1600" dirty="0">
                <a:solidFill>
                  <a:srgbClr val="0070C0"/>
                </a:solidFill>
              </a:rPr>
              <a:t>Set DO1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0070C0"/>
                </a:solidFill>
              </a:rPr>
              <a:t>或编写：</a:t>
            </a:r>
            <a:r>
              <a:rPr lang="en-US" altLang="zh-CN" sz="1600" dirty="0" err="1">
                <a:solidFill>
                  <a:srgbClr val="0070C0"/>
                </a:solidFill>
              </a:rPr>
              <a:t>SetDO</a:t>
            </a:r>
            <a:r>
              <a:rPr lang="en-US" altLang="zh-CN" sz="1600" dirty="0">
                <a:solidFill>
                  <a:srgbClr val="0070C0"/>
                </a:solidFill>
              </a:rPr>
              <a:t> DO1, 1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2844154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523774"/>
            <a:ext cx="8280000" cy="425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2.Reset</a:t>
            </a:r>
            <a:r>
              <a:rPr lang="zh-CN" altLang="en-US" sz="1800" dirty="0">
                <a:solidFill>
                  <a:srgbClr val="FF0000"/>
                </a:solidFill>
              </a:rPr>
              <a:t>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Reset </a:t>
            </a:r>
            <a:r>
              <a:rPr lang="zh-CN" altLang="en-US" sz="1600" dirty="0">
                <a:solidFill>
                  <a:srgbClr val="0070C0"/>
                </a:solidFill>
              </a:rPr>
              <a:t>指令的功能与</a:t>
            </a:r>
            <a:r>
              <a:rPr lang="en-US" altLang="zh-CN" sz="1600" dirty="0">
                <a:solidFill>
                  <a:srgbClr val="0070C0"/>
                </a:solidFill>
              </a:rPr>
              <a:t>Set</a:t>
            </a:r>
            <a:r>
              <a:rPr lang="zh-CN" altLang="en-US" sz="1600" dirty="0">
                <a:solidFill>
                  <a:srgbClr val="0070C0"/>
                </a:solidFill>
              </a:rPr>
              <a:t>指令相反，通常配对使用。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将数字输出信号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复位，可编写：</a:t>
            </a:r>
            <a:r>
              <a:rPr lang="en-US" altLang="zh-CN" sz="1600" dirty="0">
                <a:solidFill>
                  <a:srgbClr val="0070C0"/>
                </a:solidFill>
              </a:rPr>
              <a:t>Reset DO1</a:t>
            </a:r>
            <a:r>
              <a:rPr lang="zh-CN" altLang="en-US" sz="1600" dirty="0">
                <a:solidFill>
                  <a:srgbClr val="0070C0"/>
                </a:solidFill>
              </a:rPr>
              <a:t>；也可以编写：</a:t>
            </a:r>
            <a:r>
              <a:rPr lang="en-US" altLang="zh-CN" sz="1600" dirty="0" err="1">
                <a:solidFill>
                  <a:srgbClr val="0070C0"/>
                </a:solidFill>
              </a:rPr>
              <a:t>SetDO</a:t>
            </a:r>
            <a:r>
              <a:rPr lang="en-US" altLang="zh-CN" sz="1600" dirty="0">
                <a:solidFill>
                  <a:srgbClr val="0070C0"/>
                </a:solidFill>
              </a:rPr>
              <a:t> DO1, 0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 </a:t>
            </a:r>
            <a:r>
              <a:rPr lang="en-US" altLang="zh-CN" sz="1800" dirty="0" err="1">
                <a:solidFill>
                  <a:srgbClr val="FF0000"/>
                </a:solidFill>
              </a:rPr>
              <a:t>WaitDI</a:t>
            </a:r>
            <a:r>
              <a:rPr lang="zh-CN" altLang="en-US" sz="1800" dirty="0">
                <a:solidFill>
                  <a:srgbClr val="FF0000"/>
                </a:solidFill>
              </a:rPr>
              <a:t>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WaitDI</a:t>
            </a:r>
            <a:r>
              <a:rPr lang="zh-CN" altLang="en-US" sz="1600" dirty="0">
                <a:solidFill>
                  <a:srgbClr val="0070C0"/>
                </a:solidFill>
              </a:rPr>
              <a:t>指令用于等待一个数字量输入信号达到设定值。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例如程序：</a:t>
            </a:r>
            <a:r>
              <a:rPr lang="en-US" altLang="zh-CN" sz="1600" dirty="0" err="1">
                <a:solidFill>
                  <a:srgbClr val="0070C0"/>
                </a:solidFill>
              </a:rPr>
              <a:t>WaitDI</a:t>
            </a:r>
            <a:r>
              <a:rPr lang="en-US" altLang="zh-CN" sz="1600" dirty="0">
                <a:solidFill>
                  <a:srgbClr val="0070C0"/>
                </a:solidFill>
              </a:rPr>
              <a:t> DI1,1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 </a:t>
            </a:r>
            <a:r>
              <a:rPr lang="en-US" altLang="zh-CN" sz="1800" dirty="0" err="1">
                <a:solidFill>
                  <a:srgbClr val="FF0000"/>
                </a:solidFill>
              </a:rPr>
              <a:t>WaitDO</a:t>
            </a:r>
            <a:r>
              <a:rPr lang="zh-CN" altLang="en-US" sz="1800" dirty="0">
                <a:solidFill>
                  <a:srgbClr val="FF0000"/>
                </a:solidFill>
              </a:rPr>
              <a:t>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WaitDO</a:t>
            </a:r>
            <a:r>
              <a:rPr lang="zh-CN" altLang="en-US" sz="1600" dirty="0">
                <a:solidFill>
                  <a:srgbClr val="0070C0"/>
                </a:solidFill>
              </a:rPr>
              <a:t>指令用于判断数字输出信号的值是否与目标一致。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指令格式为：</a:t>
            </a:r>
            <a:r>
              <a:rPr lang="en-US" altLang="zh-CN" sz="1600" dirty="0" err="1">
                <a:solidFill>
                  <a:srgbClr val="0070C0"/>
                </a:solidFill>
              </a:rPr>
              <a:t>WaitDO</a:t>
            </a:r>
            <a:r>
              <a:rPr lang="en-US" altLang="zh-CN" sz="1600" dirty="0">
                <a:solidFill>
                  <a:srgbClr val="0070C0"/>
                </a:solidFill>
              </a:rPr>
              <a:t> DO1,1;</a:t>
            </a:r>
            <a:r>
              <a:rPr lang="zh-CN" altLang="en-US" sz="1600" dirty="0">
                <a:solidFill>
                  <a:srgbClr val="0070C0"/>
                </a:solidFill>
              </a:rPr>
              <a:t>执行此指令时，等待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的值为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，程序继续往下执行；如果到达最大等待时间以后，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值还不为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，则机器人报警或进入出错处理程序。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4100551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89745" y="493794"/>
            <a:ext cx="8280000" cy="2685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5. </a:t>
            </a:r>
            <a:r>
              <a:rPr lang="en-US" altLang="zh-CN" sz="1800" dirty="0" err="1">
                <a:solidFill>
                  <a:srgbClr val="FF0000"/>
                </a:solidFill>
              </a:rPr>
              <a:t>WaitUntil</a:t>
            </a:r>
            <a:r>
              <a:rPr lang="zh-CN" altLang="en-US" sz="1800" dirty="0">
                <a:solidFill>
                  <a:srgbClr val="FF0000"/>
                </a:solidFill>
              </a:rPr>
              <a:t>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zh-CN" altLang="en-US" sz="1600" dirty="0">
                <a:solidFill>
                  <a:srgbClr val="0070C0"/>
                </a:solidFill>
              </a:rPr>
              <a:t>指令可用于布尔量、数字量或</a:t>
            </a:r>
            <a:r>
              <a:rPr lang="en-US" altLang="zh-CN" sz="1600" dirty="0">
                <a:solidFill>
                  <a:srgbClr val="0070C0"/>
                </a:solidFill>
              </a:rPr>
              <a:t>I/O</a:t>
            </a:r>
            <a:r>
              <a:rPr lang="zh-CN" altLang="en-US" sz="1600" dirty="0">
                <a:solidFill>
                  <a:srgbClr val="0070C0"/>
                </a:solidFill>
              </a:rPr>
              <a:t>信号值的判断。如果条件到达指令中的设定值，程序继续往下执行；否则就一致等待，除非设定了最大等待时间。例程如下：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en-US" altLang="zh-CN" sz="1600" dirty="0">
                <a:solidFill>
                  <a:srgbClr val="0070C0"/>
                </a:solidFill>
              </a:rPr>
              <a:t> DI1 = 0;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en-US" altLang="zh-CN" sz="1600" dirty="0">
                <a:solidFill>
                  <a:srgbClr val="0070C0"/>
                </a:solidFill>
              </a:rPr>
              <a:t> DO1 = 1;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en-US" altLang="zh-CN" sz="1600" dirty="0">
                <a:solidFill>
                  <a:srgbClr val="0070C0"/>
                </a:solidFill>
              </a:rPr>
              <a:t> sign = TRUE;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en-US" altLang="zh-CN" sz="1600" dirty="0">
                <a:solidFill>
                  <a:srgbClr val="0070C0"/>
                </a:solidFill>
              </a:rPr>
              <a:t> reg1 = 10;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1977586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9495" y="478804"/>
            <a:ext cx="8280000" cy="416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3.2.4 </a:t>
            </a:r>
            <a:r>
              <a:rPr lang="zh-CN" altLang="en-US" sz="1800" dirty="0">
                <a:solidFill>
                  <a:srgbClr val="FF0000"/>
                </a:solidFill>
              </a:rPr>
              <a:t>逻辑判断指令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逻辑判断指令用于对条件进行判断后，执行相应的操作，是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模块的重要组成部分。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      1. Compact IF</a:t>
            </a:r>
            <a:r>
              <a:rPr lang="zh-CN" altLang="en-US" sz="1600" dirty="0">
                <a:solidFill>
                  <a:srgbClr val="FF0000"/>
                </a:solidFill>
              </a:rPr>
              <a:t>紧凑型条件判断指令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Compact IF</a:t>
            </a:r>
            <a:r>
              <a:rPr lang="zh-CN" altLang="en-US" sz="1600" dirty="0">
                <a:solidFill>
                  <a:srgbClr val="0070C0"/>
                </a:solidFill>
              </a:rPr>
              <a:t>紧凑型条件判断指令用于当一个条件满足以后，就执行一句指令，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</a:t>
            </a:r>
            <a:r>
              <a:rPr lang="zh-CN" altLang="en-US" sz="1600" dirty="0">
                <a:solidFill>
                  <a:srgbClr val="0070C0"/>
                </a:solidFill>
              </a:rPr>
              <a:t>指令格式为：</a:t>
            </a:r>
            <a:r>
              <a:rPr lang="en-US" altLang="zh-CN" sz="1600" dirty="0">
                <a:solidFill>
                  <a:srgbClr val="0070C0"/>
                </a:solidFill>
              </a:rPr>
              <a:t>IF sign = TRUE   Set DO1; </a:t>
            </a:r>
            <a:r>
              <a:rPr lang="zh-CN" altLang="en-US" sz="1600" dirty="0">
                <a:solidFill>
                  <a:srgbClr val="0070C0"/>
                </a:solidFill>
              </a:rPr>
              <a:t>如果</a:t>
            </a:r>
            <a:r>
              <a:rPr lang="en-US" altLang="zh-CN" sz="1600" dirty="0">
                <a:solidFill>
                  <a:srgbClr val="0070C0"/>
                </a:solidFill>
              </a:rPr>
              <a:t>sign</a:t>
            </a:r>
            <a:r>
              <a:rPr lang="zh-CN" altLang="en-US" sz="1600" dirty="0">
                <a:solidFill>
                  <a:srgbClr val="0070C0"/>
                </a:solidFill>
              </a:rPr>
              <a:t>为</a:t>
            </a:r>
            <a:r>
              <a:rPr lang="en-US" altLang="zh-CN" sz="1600" dirty="0">
                <a:solidFill>
                  <a:srgbClr val="0070C0"/>
                </a:solidFill>
              </a:rPr>
              <a:t>TRUE</a:t>
            </a:r>
            <a:r>
              <a:rPr lang="zh-CN" altLang="en-US" sz="1600" dirty="0">
                <a:solidFill>
                  <a:srgbClr val="0070C0"/>
                </a:solidFill>
              </a:rPr>
              <a:t>，则置位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2. IF</a:t>
            </a:r>
            <a:r>
              <a:rPr lang="zh-CN" altLang="en-US" sz="1600" dirty="0">
                <a:solidFill>
                  <a:srgbClr val="FF0000"/>
                </a:solidFill>
              </a:rPr>
              <a:t>条件判断指令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IF</a:t>
            </a:r>
            <a:r>
              <a:rPr lang="zh-CN" altLang="en-US" sz="1600" dirty="0">
                <a:solidFill>
                  <a:srgbClr val="0070C0"/>
                </a:solidFill>
              </a:rPr>
              <a:t>条件判断指令用于根据不同的条件执行不同的指令，示例程序如下：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</a:t>
            </a:r>
            <a:r>
              <a:rPr lang="en-US" altLang="zh-CN" sz="1600" dirty="0">
                <a:solidFill>
                  <a:srgbClr val="FF0000"/>
                </a:solidFill>
              </a:rPr>
              <a:t>IF</a:t>
            </a:r>
            <a:r>
              <a:rPr lang="en-US" altLang="zh-CN" sz="1600" dirty="0">
                <a:solidFill>
                  <a:srgbClr val="0070C0"/>
                </a:solidFill>
              </a:rPr>
              <a:t> reg1 &gt; 5 </a:t>
            </a:r>
            <a:r>
              <a:rPr lang="en-US" altLang="zh-CN" sz="1600" dirty="0">
                <a:solidFill>
                  <a:srgbClr val="FF0000"/>
                </a:solidFill>
              </a:rPr>
              <a:t>THEN	</a:t>
            </a:r>
            <a:r>
              <a:rPr lang="en-US" altLang="zh-CN" sz="1600" dirty="0">
                <a:solidFill>
                  <a:srgbClr val="0070C0"/>
                </a:solidFill>
              </a:rPr>
              <a:t>	data := 6;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	</a:t>
            </a:r>
            <a:r>
              <a:rPr lang="en-US" altLang="zh-CN" sz="1600" dirty="0">
                <a:solidFill>
                  <a:srgbClr val="FF0000"/>
                </a:solidFill>
              </a:rPr>
              <a:t>ELSEIF</a:t>
            </a:r>
            <a:r>
              <a:rPr lang="en-US" altLang="zh-CN" sz="1600" dirty="0">
                <a:solidFill>
                  <a:srgbClr val="0070C0"/>
                </a:solidFill>
              </a:rPr>
              <a:t> reg1 &lt;= 5  and  reg1 &gt;= 0 </a:t>
            </a:r>
            <a:r>
              <a:rPr lang="en-US" altLang="zh-CN" sz="1600" dirty="0">
                <a:solidFill>
                  <a:srgbClr val="FF0000"/>
                </a:solidFill>
              </a:rPr>
              <a:t>THEN</a:t>
            </a:r>
            <a:r>
              <a:rPr lang="en-US" altLang="zh-CN" sz="1600" dirty="0">
                <a:solidFill>
                  <a:srgbClr val="0070C0"/>
                </a:solidFill>
              </a:rPr>
              <a:t>		data := 3;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	</a:t>
            </a:r>
            <a:r>
              <a:rPr lang="en-US" altLang="zh-CN" sz="1600" dirty="0">
                <a:solidFill>
                  <a:srgbClr val="FF0000"/>
                </a:solidFill>
              </a:rPr>
              <a:t>ELSE</a:t>
            </a:r>
            <a:r>
              <a:rPr lang="en-US" altLang="zh-CN" sz="1600" dirty="0">
                <a:solidFill>
                  <a:srgbClr val="0070C0"/>
                </a:solidFill>
              </a:rPr>
              <a:t>		data := -5;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	</a:t>
            </a:r>
            <a:r>
              <a:rPr lang="en-US" altLang="zh-CN" sz="1600" dirty="0">
                <a:solidFill>
                  <a:srgbClr val="FF0000"/>
                </a:solidFill>
              </a:rPr>
              <a:t>ENDIF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1873404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79682" y="478804"/>
            <a:ext cx="8280000" cy="305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3.TEST</a:t>
            </a:r>
            <a:r>
              <a:rPr lang="zh-CN" altLang="en-US" sz="1800" dirty="0">
                <a:solidFill>
                  <a:srgbClr val="FF0000"/>
                </a:solidFill>
              </a:rPr>
              <a:t>逻辑指令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TEST </a:t>
            </a:r>
            <a:r>
              <a:rPr lang="zh-CN" altLang="en-US" sz="1600" dirty="0">
                <a:solidFill>
                  <a:srgbClr val="0070C0"/>
                </a:solidFill>
              </a:rPr>
              <a:t>指令是根据</a:t>
            </a:r>
            <a:r>
              <a:rPr lang="en-US" altLang="zh-CN" sz="1600" dirty="0">
                <a:solidFill>
                  <a:srgbClr val="0070C0"/>
                </a:solidFill>
              </a:rPr>
              <a:t>TEST</a:t>
            </a:r>
            <a:r>
              <a:rPr lang="zh-CN" altLang="en-US" sz="1600" dirty="0">
                <a:solidFill>
                  <a:srgbClr val="0070C0"/>
                </a:solidFill>
              </a:rPr>
              <a:t>数据执行的程序。</a:t>
            </a:r>
            <a:r>
              <a:rPr lang="en-US" altLang="zh-CN" sz="1600" dirty="0">
                <a:solidFill>
                  <a:srgbClr val="FF0000"/>
                </a:solidFill>
              </a:rPr>
              <a:t>TEST</a:t>
            </a:r>
            <a:r>
              <a:rPr lang="zh-CN" altLang="en-US" sz="1600" dirty="0">
                <a:solidFill>
                  <a:srgbClr val="FF0000"/>
                </a:solidFill>
              </a:rPr>
              <a:t>数据可以是数值也可以是表达式</a:t>
            </a:r>
            <a:r>
              <a:rPr lang="zh-CN" altLang="en-US" sz="1600" dirty="0">
                <a:solidFill>
                  <a:srgbClr val="0070C0"/>
                </a:solidFill>
              </a:rPr>
              <a:t>，根据该数值执行相应的</a:t>
            </a:r>
            <a:r>
              <a:rPr lang="en-US" altLang="zh-CN" sz="1600" dirty="0">
                <a:solidFill>
                  <a:srgbClr val="0070C0"/>
                </a:solidFill>
              </a:rPr>
              <a:t>CASE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r>
              <a:rPr lang="en-US" altLang="zh-CN" sz="1600" dirty="0">
                <a:solidFill>
                  <a:srgbClr val="0070C0"/>
                </a:solidFill>
              </a:rPr>
              <a:t>TEST</a:t>
            </a:r>
            <a:r>
              <a:rPr lang="zh-CN" altLang="en-US" sz="1600" dirty="0">
                <a:solidFill>
                  <a:srgbClr val="0070C0"/>
                </a:solidFill>
              </a:rPr>
              <a:t>指令用于在选择分支较多时使用，如果选择分支不多，则可以使用 </a:t>
            </a:r>
            <a:r>
              <a:rPr lang="en-US" altLang="zh-CN" sz="1600" dirty="0">
                <a:solidFill>
                  <a:srgbClr val="0070C0"/>
                </a:solidFill>
              </a:rPr>
              <a:t>IF...ELSE </a:t>
            </a:r>
            <a:r>
              <a:rPr lang="zh-CN" altLang="en-US" sz="1600" dirty="0">
                <a:solidFill>
                  <a:srgbClr val="0070C0"/>
                </a:solidFill>
              </a:rPr>
              <a:t>指令代替。使用 </a:t>
            </a:r>
            <a:r>
              <a:rPr lang="en-US" altLang="zh-CN" sz="1600" dirty="0">
                <a:solidFill>
                  <a:srgbClr val="0070C0"/>
                </a:solidFill>
              </a:rPr>
              <a:t>TEST </a:t>
            </a:r>
            <a:r>
              <a:rPr lang="zh-CN" altLang="en-US" sz="1600" dirty="0">
                <a:solidFill>
                  <a:srgbClr val="0070C0"/>
                </a:solidFill>
              </a:rPr>
              <a:t>指令需要注意以下事项：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）</a:t>
            </a:r>
            <a:r>
              <a:rPr lang="en-US" altLang="zh-CN" sz="1600" dirty="0">
                <a:solidFill>
                  <a:srgbClr val="0070C0"/>
                </a:solidFill>
              </a:rPr>
              <a:t>TEST </a:t>
            </a:r>
            <a:r>
              <a:rPr lang="zh-CN" altLang="en-US" sz="1600" dirty="0">
                <a:solidFill>
                  <a:srgbClr val="0070C0"/>
                </a:solidFill>
              </a:rPr>
              <a:t>指令可以添加</a:t>
            </a:r>
            <a:r>
              <a:rPr lang="zh-CN" altLang="en-US" sz="1600" dirty="0">
                <a:solidFill>
                  <a:srgbClr val="FF0000"/>
                </a:solidFill>
              </a:rPr>
              <a:t>多个“</a:t>
            </a:r>
            <a:r>
              <a:rPr lang="en-US" altLang="zh-CN" sz="1600" dirty="0">
                <a:solidFill>
                  <a:srgbClr val="FF0000"/>
                </a:solidFill>
              </a:rPr>
              <a:t>CASE”</a:t>
            </a:r>
            <a:r>
              <a:rPr lang="zh-CN" altLang="en-US" sz="1600" dirty="0">
                <a:solidFill>
                  <a:srgbClr val="0070C0"/>
                </a:solidFill>
              </a:rPr>
              <a:t>，但只能有</a:t>
            </a:r>
            <a:r>
              <a:rPr lang="zh-CN" altLang="en-US" sz="1600" dirty="0">
                <a:solidFill>
                  <a:srgbClr val="FF0000"/>
                </a:solidFill>
              </a:rPr>
              <a:t>一个“</a:t>
            </a:r>
            <a:r>
              <a:rPr lang="en-US" altLang="zh-CN" sz="1600" dirty="0">
                <a:solidFill>
                  <a:srgbClr val="FF0000"/>
                </a:solidFill>
              </a:rPr>
              <a:t>DEFAULT”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）</a:t>
            </a:r>
            <a:r>
              <a:rPr lang="en-US" altLang="zh-CN" sz="1600" dirty="0">
                <a:solidFill>
                  <a:srgbClr val="0070C0"/>
                </a:solidFill>
              </a:rPr>
              <a:t>TEST </a:t>
            </a:r>
            <a:r>
              <a:rPr lang="zh-CN" altLang="en-US" sz="1600" dirty="0">
                <a:solidFill>
                  <a:srgbClr val="0070C0"/>
                </a:solidFill>
              </a:rPr>
              <a:t>可以对所有数据类型进行判断，但是进行判断的数据必须有数值。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）如果没有很多的替代选择，可使用</a:t>
            </a:r>
            <a:r>
              <a:rPr lang="en-US" altLang="zh-CN" sz="1600" dirty="0">
                <a:solidFill>
                  <a:srgbClr val="0070C0"/>
                </a:solidFill>
              </a:rPr>
              <a:t>IF…ELSE</a:t>
            </a:r>
            <a:r>
              <a:rPr lang="zh-CN" altLang="en-US" sz="1600" dirty="0">
                <a:solidFill>
                  <a:srgbClr val="0070C0"/>
                </a:solidFill>
              </a:rPr>
              <a:t>指令。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>
                <a:solidFill>
                  <a:srgbClr val="0070C0"/>
                </a:solidFill>
              </a:rPr>
              <a:t>4</a:t>
            </a:r>
            <a:r>
              <a:rPr lang="zh-CN" altLang="en-US" sz="1600" dirty="0">
                <a:solidFill>
                  <a:srgbClr val="0070C0"/>
                </a:solidFill>
              </a:rPr>
              <a:t>）如果不同的值对应的程序一样，用“</a:t>
            </a:r>
            <a:r>
              <a:rPr lang="en-US" altLang="zh-CN" sz="1600" dirty="0">
                <a:solidFill>
                  <a:srgbClr val="0070C0"/>
                </a:solidFill>
              </a:rPr>
              <a:t>CASE </a:t>
            </a:r>
            <a:r>
              <a:rPr lang="en-US" altLang="zh-CN" sz="1600" dirty="0" err="1">
                <a:solidFill>
                  <a:srgbClr val="0070C0"/>
                </a:solidFill>
              </a:rPr>
              <a:t>xx,xx</a:t>
            </a:r>
            <a:r>
              <a:rPr lang="en-US" altLang="zh-CN" sz="1600" dirty="0">
                <a:solidFill>
                  <a:srgbClr val="0070C0"/>
                </a:solidFill>
              </a:rPr>
              <a:t>,......;”</a:t>
            </a:r>
            <a:r>
              <a:rPr lang="zh-CN" altLang="en-US" sz="1600" dirty="0">
                <a:solidFill>
                  <a:srgbClr val="0070C0"/>
                </a:solidFill>
              </a:rPr>
              <a:t>来表达，可以简化程序。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4144238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79682" y="478804"/>
            <a:ext cx="82800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示例程序如下：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TEST</a:t>
            </a:r>
            <a:r>
              <a:rPr lang="en-US" altLang="zh-CN" sz="1600" dirty="0">
                <a:solidFill>
                  <a:srgbClr val="0070C0"/>
                </a:solidFill>
              </a:rPr>
              <a:t> reg1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CASE</a:t>
            </a:r>
            <a:r>
              <a:rPr lang="en-US" altLang="zh-CN" sz="1600" dirty="0">
                <a:solidFill>
                  <a:srgbClr val="0070C0"/>
                </a:solidFill>
              </a:rPr>
              <a:t> 1</a:t>
            </a:r>
            <a:r>
              <a:rPr lang="zh-CN" altLang="en-US" sz="1600" dirty="0">
                <a:solidFill>
                  <a:srgbClr val="0070C0"/>
                </a:solidFill>
              </a:rPr>
              <a:t>： 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>
                <a:solidFill>
                  <a:srgbClr val="0070C0"/>
                </a:solidFill>
              </a:rPr>
              <a:t>MOVL p10,v1000,fine,tool1;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CASE</a:t>
            </a:r>
            <a:r>
              <a:rPr lang="en-US" altLang="zh-CN" sz="1600" dirty="0">
                <a:solidFill>
                  <a:srgbClr val="0070C0"/>
                </a:solidFill>
              </a:rPr>
              <a:t> 2,3</a:t>
            </a:r>
            <a:r>
              <a:rPr lang="zh-CN" altLang="en-US" sz="1600" dirty="0">
                <a:solidFill>
                  <a:srgbClr val="0070C0"/>
                </a:solidFill>
              </a:rPr>
              <a:t>： 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>
                <a:solidFill>
                  <a:srgbClr val="0070C0"/>
                </a:solidFill>
              </a:rPr>
              <a:t>MOVL p20,v1000,fine,tool1;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DEFAULT</a:t>
            </a:r>
            <a:r>
              <a:rPr lang="zh-CN" altLang="en-US" sz="1600" dirty="0">
                <a:solidFill>
                  <a:srgbClr val="0070C0"/>
                </a:solidFill>
              </a:rPr>
              <a:t>：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stop;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ENDTEST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指令解析：</a:t>
            </a:r>
            <a:r>
              <a:rPr lang="zh-CN" altLang="en-US" sz="1600" dirty="0">
                <a:solidFill>
                  <a:srgbClr val="0070C0"/>
                </a:solidFill>
              </a:rPr>
              <a:t>对</a:t>
            </a:r>
            <a:r>
              <a:rPr lang="en-US" altLang="zh-CN" sz="1600" dirty="0">
                <a:solidFill>
                  <a:srgbClr val="0070C0"/>
                </a:solidFill>
              </a:rPr>
              <a:t>reg1</a:t>
            </a:r>
            <a:r>
              <a:rPr lang="zh-CN" altLang="en-US" sz="1600" dirty="0">
                <a:solidFill>
                  <a:srgbClr val="0070C0"/>
                </a:solidFill>
              </a:rPr>
              <a:t>的数值进行判断，如果值为 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，则运动至点 </a:t>
            </a:r>
            <a:r>
              <a:rPr lang="en-US" altLang="zh-CN" sz="1600" dirty="0">
                <a:solidFill>
                  <a:srgbClr val="0070C0"/>
                </a:solidFill>
              </a:rPr>
              <a:t>p10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       </a:t>
            </a:r>
            <a:r>
              <a:rPr lang="zh-CN" altLang="en-US" sz="1600" dirty="0">
                <a:solidFill>
                  <a:srgbClr val="0070C0"/>
                </a:solidFill>
              </a:rPr>
              <a:t>如果值为 </a:t>
            </a:r>
            <a:r>
              <a:rPr lang="en-US" altLang="zh-CN" sz="1600" dirty="0">
                <a:solidFill>
                  <a:srgbClr val="0070C0"/>
                </a:solidFill>
              </a:rPr>
              <a:t>2 </a:t>
            </a:r>
            <a:r>
              <a:rPr lang="zh-CN" altLang="en-US" sz="1600" dirty="0">
                <a:solidFill>
                  <a:srgbClr val="0070C0"/>
                </a:solidFill>
              </a:rPr>
              <a:t>或 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，则运动至</a:t>
            </a:r>
            <a:r>
              <a:rPr lang="en-US" altLang="zh-CN" sz="1600" dirty="0">
                <a:solidFill>
                  <a:srgbClr val="0070C0"/>
                </a:solidFill>
              </a:rPr>
              <a:t>p20 </a:t>
            </a:r>
            <a:r>
              <a:rPr lang="zh-CN" altLang="en-US" sz="1600" dirty="0">
                <a:solidFill>
                  <a:srgbClr val="0070C0"/>
                </a:solidFill>
              </a:rPr>
              <a:t>点，否则停止。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1528416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7010" y="493794"/>
            <a:ext cx="8280000" cy="416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</a:rPr>
              <a:t> </a:t>
            </a:r>
            <a:r>
              <a:rPr lang="en-US" altLang="zh-CN" sz="1800" dirty="0">
                <a:solidFill>
                  <a:srgbClr val="FF0000"/>
                </a:solidFill>
              </a:rPr>
              <a:t>4. FOR</a:t>
            </a:r>
            <a:r>
              <a:rPr lang="zh-CN" altLang="en-US" sz="1800" dirty="0">
                <a:solidFill>
                  <a:srgbClr val="FF0000"/>
                </a:solidFill>
              </a:rPr>
              <a:t>重复执行判断指令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en-US" altLang="zh-CN" sz="1600" dirty="0">
                <a:solidFill>
                  <a:srgbClr val="FF0000"/>
                </a:solidFill>
              </a:rPr>
              <a:t>FOR </a:t>
            </a:r>
            <a:r>
              <a:rPr lang="zh-CN" altLang="en-US" sz="1600" dirty="0">
                <a:solidFill>
                  <a:srgbClr val="FF0000"/>
                </a:solidFill>
              </a:rPr>
              <a:t>指令结构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FOR </a:t>
            </a:r>
            <a:r>
              <a:rPr lang="zh-CN" altLang="en-US" sz="1600" dirty="0">
                <a:solidFill>
                  <a:srgbClr val="0070C0"/>
                </a:solidFill>
              </a:rPr>
              <a:t>是重复执行判断指令，一般用于重复执行特定次数的程序内容。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</a:t>
            </a:r>
            <a:r>
              <a:rPr lang="zh-CN" altLang="en-US" sz="1600" dirty="0">
                <a:solidFill>
                  <a:srgbClr val="FF0000"/>
                </a:solidFill>
              </a:rPr>
              <a:t>指令结构如下：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</a:t>
            </a:r>
            <a:r>
              <a:rPr lang="en-US" altLang="zh-CN" sz="1600" dirty="0">
                <a:solidFill>
                  <a:srgbClr val="FF0000"/>
                </a:solidFill>
              </a:rPr>
              <a:t>FOR</a:t>
            </a:r>
            <a:r>
              <a:rPr lang="en-US" altLang="zh-CN" sz="1600" dirty="0">
                <a:solidFill>
                  <a:srgbClr val="0070C0"/>
                </a:solidFill>
              </a:rPr>
              <a:t>  &lt;ID&gt;  </a:t>
            </a:r>
            <a:r>
              <a:rPr lang="en-US" altLang="zh-CN" sz="1600" dirty="0">
                <a:solidFill>
                  <a:srgbClr val="FF0000"/>
                </a:solidFill>
              </a:rPr>
              <a:t>FROM</a:t>
            </a:r>
            <a:r>
              <a:rPr lang="en-US" altLang="zh-CN" sz="1600" dirty="0">
                <a:solidFill>
                  <a:srgbClr val="0070C0"/>
                </a:solidFill>
              </a:rPr>
              <a:t>  &lt;EXP1&gt;  </a:t>
            </a:r>
            <a:r>
              <a:rPr lang="en-US" altLang="zh-CN" sz="1600" dirty="0">
                <a:solidFill>
                  <a:srgbClr val="FF0000"/>
                </a:solidFill>
              </a:rPr>
              <a:t>TO</a:t>
            </a:r>
            <a:r>
              <a:rPr lang="en-US" altLang="zh-CN" sz="1600" dirty="0">
                <a:solidFill>
                  <a:srgbClr val="0070C0"/>
                </a:solidFill>
              </a:rPr>
              <a:t>  &lt;EXP2&gt;  </a:t>
            </a:r>
            <a:r>
              <a:rPr lang="en-US" altLang="zh-CN" sz="1600" dirty="0">
                <a:solidFill>
                  <a:srgbClr val="FF0000"/>
                </a:solidFill>
              </a:rPr>
              <a:t>STEP</a:t>
            </a:r>
            <a:r>
              <a:rPr lang="en-US" altLang="zh-CN" sz="1600" dirty="0">
                <a:solidFill>
                  <a:srgbClr val="0070C0"/>
                </a:solidFill>
              </a:rPr>
              <a:t>  &lt;EXP3&gt;  </a:t>
            </a:r>
            <a:r>
              <a:rPr lang="en-US" altLang="zh-CN" sz="1600" dirty="0">
                <a:solidFill>
                  <a:srgbClr val="FF0000"/>
                </a:solidFill>
              </a:rPr>
              <a:t>DO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&lt;SMT&gt;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</a:t>
            </a:r>
            <a:r>
              <a:rPr lang="en-US" altLang="zh-CN" sz="1600" dirty="0">
                <a:solidFill>
                  <a:srgbClr val="FF0000"/>
                </a:solidFill>
              </a:rPr>
              <a:t>ENDFOR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&lt;ID&gt;</a:t>
            </a:r>
            <a:r>
              <a:rPr lang="zh-CN" altLang="en-US" sz="1600" dirty="0">
                <a:solidFill>
                  <a:srgbClr val="0070C0"/>
                </a:solidFill>
              </a:rPr>
              <a:t>：循环判断变量；</a:t>
            </a:r>
            <a:r>
              <a:rPr lang="en-US" altLang="zh-CN" sz="1600" dirty="0">
                <a:solidFill>
                  <a:srgbClr val="0070C0"/>
                </a:solidFill>
              </a:rPr>
              <a:t>&lt;EXP1&gt;</a:t>
            </a:r>
            <a:r>
              <a:rPr lang="zh-CN" altLang="en-US" sz="1600" dirty="0">
                <a:solidFill>
                  <a:srgbClr val="0070C0"/>
                </a:solidFill>
              </a:rPr>
              <a:t>：变量起始值，第一次运行时变量等于这个值；</a:t>
            </a:r>
            <a:r>
              <a:rPr lang="en-US" altLang="zh-CN" sz="1600" dirty="0">
                <a:solidFill>
                  <a:srgbClr val="0070C0"/>
                </a:solidFill>
              </a:rPr>
              <a:t>&lt;EXP2&gt;</a:t>
            </a:r>
            <a:r>
              <a:rPr lang="zh-CN" altLang="en-US" sz="1600" dirty="0">
                <a:solidFill>
                  <a:srgbClr val="0070C0"/>
                </a:solidFill>
              </a:rPr>
              <a:t>：变量终止值，或叫作末尾值；</a:t>
            </a:r>
            <a:r>
              <a:rPr lang="en-US" altLang="zh-CN" sz="1600" dirty="0">
                <a:solidFill>
                  <a:srgbClr val="0070C0"/>
                </a:solidFill>
              </a:rPr>
              <a:t>&lt;EXP3&gt;</a:t>
            </a:r>
            <a:r>
              <a:rPr lang="zh-CN" altLang="en-US" sz="1600" dirty="0">
                <a:solidFill>
                  <a:srgbClr val="0070C0"/>
                </a:solidFill>
              </a:rPr>
              <a:t>：变量的步长，每运行一次 </a:t>
            </a:r>
            <a:r>
              <a:rPr lang="en-US" altLang="zh-CN" sz="1600" dirty="0">
                <a:solidFill>
                  <a:srgbClr val="0070C0"/>
                </a:solidFill>
              </a:rPr>
              <a:t>FOR </a:t>
            </a:r>
            <a:r>
              <a:rPr lang="zh-CN" altLang="en-US" sz="1600" dirty="0">
                <a:solidFill>
                  <a:srgbClr val="0070C0"/>
                </a:solidFill>
              </a:rPr>
              <a:t>里面语句变量值自加这个步长值，在默认情况下，步长 </a:t>
            </a:r>
            <a:r>
              <a:rPr lang="en-US" altLang="zh-CN" sz="1600" dirty="0">
                <a:solidFill>
                  <a:srgbClr val="0070C0"/>
                </a:solidFill>
              </a:rPr>
              <a:t>&lt;EXP&gt;</a:t>
            </a:r>
            <a:r>
              <a:rPr lang="zh-CN" altLang="en-US" sz="1600" dirty="0">
                <a:solidFill>
                  <a:srgbClr val="0070C0"/>
                </a:solidFill>
              </a:rPr>
              <a:t>是隐藏的，是可选变元项；</a:t>
            </a:r>
            <a:r>
              <a:rPr lang="en-US" altLang="zh-CN" sz="1600" dirty="0">
                <a:solidFill>
                  <a:srgbClr val="0070C0"/>
                </a:solidFill>
              </a:rPr>
              <a:t>&lt;SMT&gt;</a:t>
            </a:r>
            <a:r>
              <a:rPr lang="zh-CN" altLang="en-US" sz="1600" dirty="0">
                <a:solidFill>
                  <a:srgbClr val="0070C0"/>
                </a:solidFill>
              </a:rPr>
              <a:t>：循环程序。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600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593511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94671" y="478804"/>
            <a:ext cx="82800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3</a:t>
            </a:r>
            <a:r>
              <a:rPr lang="zh-CN" altLang="en-US" sz="1800" dirty="0">
                <a:solidFill>
                  <a:srgbClr val="FF0000"/>
                </a:solidFill>
              </a:rPr>
              <a:t>）</a:t>
            </a:r>
            <a:r>
              <a:rPr lang="en-US" altLang="zh-CN" sz="1800" dirty="0">
                <a:solidFill>
                  <a:srgbClr val="FF0000"/>
                </a:solidFill>
              </a:rPr>
              <a:t>FOR</a:t>
            </a:r>
            <a:r>
              <a:rPr lang="zh-CN" altLang="en-US" sz="1800" dirty="0">
                <a:solidFill>
                  <a:srgbClr val="FF0000"/>
                </a:solidFill>
              </a:rPr>
              <a:t>指令例程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 PROC </a:t>
            </a:r>
            <a:r>
              <a:rPr lang="en-US" altLang="zh-CN" sz="1600" dirty="0" err="1">
                <a:solidFill>
                  <a:srgbClr val="FF0000"/>
                </a:solidFill>
              </a:rPr>
              <a:t>Exfor</a:t>
            </a:r>
            <a:r>
              <a:rPr lang="en-US" altLang="zh-CN" sz="1600" dirty="0">
                <a:solidFill>
                  <a:srgbClr val="FF0000"/>
                </a:solidFill>
              </a:rPr>
              <a:t>()    </a:t>
            </a:r>
            <a:r>
              <a:rPr lang="en-US" altLang="zh-CN" sz="1600" dirty="0">
                <a:solidFill>
                  <a:srgbClr val="0070C0"/>
                </a:solidFill>
              </a:rPr>
              <a:t>//</a:t>
            </a:r>
            <a:r>
              <a:rPr lang="en-US" altLang="zh-CN" sz="1600" dirty="0" err="1">
                <a:solidFill>
                  <a:srgbClr val="0070C0"/>
                </a:solidFill>
              </a:rPr>
              <a:t>Exfor</a:t>
            </a:r>
            <a:r>
              <a:rPr lang="zh-CN" altLang="en-US" sz="1600" dirty="0">
                <a:solidFill>
                  <a:srgbClr val="0070C0"/>
                </a:solidFill>
              </a:rPr>
              <a:t>例行程序开始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X := 0;            //</a:t>
            </a:r>
            <a:r>
              <a:rPr lang="zh-CN" altLang="en-US" sz="1600" dirty="0">
                <a:solidFill>
                  <a:srgbClr val="0070C0"/>
                </a:solidFill>
              </a:rPr>
              <a:t>变量</a:t>
            </a:r>
            <a:r>
              <a:rPr lang="en-US" altLang="zh-CN" sz="1600" dirty="0">
                <a:solidFill>
                  <a:srgbClr val="0070C0"/>
                </a:solidFill>
              </a:rPr>
              <a:t>X</a:t>
            </a:r>
            <a:r>
              <a:rPr lang="zh-CN" altLang="en-US" sz="1600" dirty="0">
                <a:solidFill>
                  <a:srgbClr val="0070C0"/>
                </a:solidFill>
              </a:rPr>
              <a:t>赋值为</a:t>
            </a:r>
            <a:r>
              <a:rPr lang="en-US" altLang="zh-CN" sz="1600" dirty="0">
                <a:solidFill>
                  <a:srgbClr val="0070C0"/>
                </a:solidFill>
              </a:rPr>
              <a:t>0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en-US" altLang="zh-CN" sz="1600" dirty="0">
                <a:solidFill>
                  <a:srgbClr val="0070C0"/>
                </a:solidFill>
              </a:rPr>
              <a:t> := 1;             //</a:t>
            </a:r>
            <a:r>
              <a:rPr lang="zh-CN" altLang="en-US" sz="1600" dirty="0">
                <a:solidFill>
                  <a:srgbClr val="0070C0"/>
                </a:solidFill>
              </a:rPr>
              <a:t>变量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zh-CN" altLang="en-US" sz="1600" dirty="0">
                <a:solidFill>
                  <a:srgbClr val="0070C0"/>
                </a:solidFill>
              </a:rPr>
              <a:t>赋值为</a:t>
            </a:r>
            <a:r>
              <a:rPr lang="en-US" altLang="zh-CN" sz="1600" dirty="0">
                <a:solidFill>
                  <a:srgbClr val="0070C0"/>
                </a:solidFill>
              </a:rPr>
              <a:t>0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en-US" altLang="zh-CN" sz="1600" dirty="0">
                <a:solidFill>
                  <a:srgbClr val="FF0000"/>
                </a:solidFill>
              </a:rPr>
              <a:t>FOR </a:t>
            </a:r>
            <a:r>
              <a:rPr lang="en-US" altLang="zh-CN" sz="1600" dirty="0" err="1">
                <a:solidFill>
                  <a:srgbClr val="FF0000"/>
                </a:solidFill>
              </a:rPr>
              <a:t>i</a:t>
            </a:r>
            <a:r>
              <a:rPr lang="en-US" altLang="zh-CN" sz="1600" dirty="0">
                <a:solidFill>
                  <a:srgbClr val="FF0000"/>
                </a:solidFill>
              </a:rPr>
              <a:t> FROM 1 TO 3 DO </a:t>
            </a:r>
            <a:r>
              <a:rPr lang="en-US" altLang="zh-CN" sz="1600" dirty="0">
                <a:solidFill>
                  <a:srgbClr val="0070C0"/>
                </a:solidFill>
              </a:rPr>
              <a:t> //FOR</a:t>
            </a:r>
            <a:r>
              <a:rPr lang="zh-CN" altLang="en-US" sz="1600" dirty="0">
                <a:solidFill>
                  <a:srgbClr val="0070C0"/>
                </a:solidFill>
              </a:rPr>
              <a:t>循环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次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X := X + 100;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en-US" altLang="zh-CN" sz="1600" dirty="0">
                <a:solidFill>
                  <a:srgbClr val="FF0000"/>
                </a:solidFill>
              </a:rPr>
              <a:t>ENDFOR </a:t>
            </a:r>
            <a:r>
              <a:rPr lang="en-US" altLang="zh-CN" sz="1600" dirty="0">
                <a:solidFill>
                  <a:srgbClr val="0070C0"/>
                </a:solidFill>
              </a:rPr>
              <a:t>       //FOR</a:t>
            </a:r>
            <a:r>
              <a:rPr lang="zh-CN" altLang="en-US" sz="1600" dirty="0">
                <a:solidFill>
                  <a:srgbClr val="0070C0"/>
                </a:solidFill>
              </a:rPr>
              <a:t>循环结束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en-US" altLang="zh-CN" sz="1600" dirty="0">
                <a:solidFill>
                  <a:srgbClr val="0070C0"/>
                </a:solidFill>
              </a:rPr>
              <a:t> := 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en-US" altLang="zh-CN" sz="1600" dirty="0">
                <a:solidFill>
                  <a:srgbClr val="0070C0"/>
                </a:solidFill>
              </a:rPr>
              <a:t> + 1;        //</a:t>
            </a:r>
            <a:r>
              <a:rPr lang="zh-CN" altLang="en-US" sz="1600" dirty="0">
                <a:solidFill>
                  <a:srgbClr val="0070C0"/>
                </a:solidFill>
              </a:rPr>
              <a:t>变量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zh-CN" altLang="en-US" sz="1600" dirty="0">
                <a:solidFill>
                  <a:srgbClr val="0070C0"/>
                </a:solidFill>
              </a:rPr>
              <a:t>自增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en-US" altLang="zh-CN" sz="1600" dirty="0" err="1">
                <a:solidFill>
                  <a:srgbClr val="0070C0"/>
                </a:solidFill>
              </a:rPr>
              <a:t>WaitTime</a:t>
            </a:r>
            <a:r>
              <a:rPr lang="en-US" altLang="zh-CN" sz="1600" dirty="0">
                <a:solidFill>
                  <a:srgbClr val="0070C0"/>
                </a:solidFill>
              </a:rPr>
              <a:t> 1; //</a:t>
            </a:r>
            <a:r>
              <a:rPr lang="zh-CN" altLang="en-US" sz="1600" dirty="0">
                <a:solidFill>
                  <a:srgbClr val="0070C0"/>
                </a:solidFill>
              </a:rPr>
              <a:t>延时</a:t>
            </a:r>
            <a:r>
              <a:rPr lang="en-US" altLang="zh-CN" sz="1600" dirty="0">
                <a:solidFill>
                  <a:srgbClr val="0070C0"/>
                </a:solidFill>
              </a:rPr>
              <a:t>1s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ENDPROC </a:t>
            </a:r>
            <a:r>
              <a:rPr lang="en-US" altLang="zh-CN" sz="1600" dirty="0">
                <a:solidFill>
                  <a:srgbClr val="0070C0"/>
                </a:solidFill>
              </a:rPr>
              <a:t>       //</a:t>
            </a:r>
            <a:r>
              <a:rPr lang="en-US" altLang="zh-CN" sz="1600" dirty="0" err="1">
                <a:solidFill>
                  <a:srgbClr val="0070C0"/>
                </a:solidFill>
              </a:rPr>
              <a:t>Exfor</a:t>
            </a:r>
            <a:r>
              <a:rPr lang="zh-CN" altLang="en-US" sz="1600" dirty="0">
                <a:solidFill>
                  <a:srgbClr val="0070C0"/>
                </a:solidFill>
              </a:rPr>
              <a:t>例行程序结束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执行结果，变量</a:t>
            </a:r>
            <a:r>
              <a:rPr lang="en-US" altLang="zh-CN" sz="1600" dirty="0">
                <a:solidFill>
                  <a:srgbClr val="0070C0"/>
                </a:solidFill>
              </a:rPr>
              <a:t>X</a:t>
            </a:r>
            <a:r>
              <a:rPr lang="zh-CN" altLang="en-US" sz="1600" dirty="0">
                <a:solidFill>
                  <a:srgbClr val="0070C0"/>
                </a:solidFill>
              </a:rPr>
              <a:t>为</a:t>
            </a:r>
            <a:r>
              <a:rPr lang="en-US" altLang="zh-CN" sz="1600" dirty="0">
                <a:solidFill>
                  <a:srgbClr val="0070C0"/>
                </a:solidFill>
              </a:rPr>
              <a:t>300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r>
              <a:rPr lang="en-US" altLang="zh-CN" sz="1600" dirty="0" err="1">
                <a:solidFill>
                  <a:srgbClr val="0070C0"/>
                </a:solidFill>
              </a:rPr>
              <a:t>i</a:t>
            </a:r>
            <a:r>
              <a:rPr lang="zh-CN" altLang="en-US" sz="1600" dirty="0">
                <a:solidFill>
                  <a:srgbClr val="0070C0"/>
                </a:solidFill>
              </a:rPr>
              <a:t>为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290579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2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0752" y="710936"/>
            <a:ext cx="7334912" cy="182112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模块三  工业机器人示教编程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59607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B187751-671F-43CE-AAD9-9E5BDE4A583B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97236" y="478804"/>
            <a:ext cx="8280000" cy="3465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5.WHILE</a:t>
            </a:r>
            <a:r>
              <a:rPr lang="zh-CN" altLang="en-US" sz="1800" dirty="0">
                <a:solidFill>
                  <a:srgbClr val="FF0000"/>
                </a:solidFill>
              </a:rPr>
              <a:t>条件判断指令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en-US" altLang="zh-CN" sz="1600" dirty="0">
                <a:solidFill>
                  <a:srgbClr val="FF0000"/>
                </a:solidFill>
              </a:rPr>
              <a:t>WHILE </a:t>
            </a:r>
            <a:r>
              <a:rPr lang="zh-CN" altLang="en-US" sz="1600" dirty="0">
                <a:solidFill>
                  <a:srgbClr val="FF0000"/>
                </a:solidFill>
              </a:rPr>
              <a:t>指令结构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</a:t>
            </a:r>
            <a:r>
              <a:rPr lang="en-US" altLang="zh-CN" sz="1600" dirty="0">
                <a:solidFill>
                  <a:srgbClr val="FF0000"/>
                </a:solidFill>
              </a:rPr>
              <a:t>WHILE</a:t>
            </a:r>
            <a:r>
              <a:rPr lang="en-US" altLang="zh-CN" sz="1600" dirty="0">
                <a:solidFill>
                  <a:srgbClr val="0070C0"/>
                </a:solidFill>
              </a:rPr>
              <a:t> &lt;EXP&gt; </a:t>
            </a:r>
            <a:r>
              <a:rPr lang="en-US" altLang="zh-CN" sz="1600" dirty="0">
                <a:solidFill>
                  <a:srgbClr val="FF0000"/>
                </a:solidFill>
              </a:rPr>
              <a:t>DO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&lt;SMT&gt;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</a:t>
            </a:r>
            <a:r>
              <a:rPr lang="en-US" altLang="zh-CN" sz="1600" dirty="0">
                <a:solidFill>
                  <a:srgbClr val="FF0000"/>
                </a:solidFill>
              </a:rPr>
              <a:t>ENDWHILE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&lt;EXP&gt;</a:t>
            </a:r>
            <a:r>
              <a:rPr lang="zh-CN" altLang="en-US" sz="1600" dirty="0">
                <a:solidFill>
                  <a:srgbClr val="0070C0"/>
                </a:solidFill>
              </a:rPr>
              <a:t>是循环判断条件，光标选中，单击即可输入表达式；</a:t>
            </a:r>
            <a:r>
              <a:rPr lang="en-US" altLang="zh-CN" sz="1600" dirty="0">
                <a:solidFill>
                  <a:srgbClr val="0070C0"/>
                </a:solidFill>
              </a:rPr>
              <a:t>&lt;EXP&gt;</a:t>
            </a:r>
            <a:r>
              <a:rPr lang="zh-CN" altLang="en-US" sz="1600" dirty="0">
                <a:solidFill>
                  <a:srgbClr val="0070C0"/>
                </a:solidFill>
              </a:rPr>
              <a:t>可以是表达式，也可以是多个表达式之间的“与”“异”或“求余”等关系，条件的结果只有对或错。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&lt;SMT&gt;</a:t>
            </a:r>
            <a:r>
              <a:rPr lang="zh-CN" altLang="en-US" sz="1600" dirty="0">
                <a:solidFill>
                  <a:srgbClr val="0070C0"/>
                </a:solidFill>
              </a:rPr>
              <a:t>是指令输入占位符，光标选中</a:t>
            </a:r>
            <a:r>
              <a:rPr lang="en-US" altLang="zh-CN" sz="1600" dirty="0">
                <a:solidFill>
                  <a:srgbClr val="0070C0"/>
                </a:solidFill>
              </a:rPr>
              <a:t>&lt;SMT&gt;</a:t>
            </a:r>
            <a:r>
              <a:rPr lang="zh-CN" altLang="en-US" sz="1600" dirty="0">
                <a:solidFill>
                  <a:srgbClr val="0070C0"/>
                </a:solidFill>
              </a:rPr>
              <a:t>，单击“添加指令”即可。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2014260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42206" y="478804"/>
            <a:ext cx="8280000" cy="4206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3</a:t>
            </a:r>
            <a:r>
              <a:rPr lang="zh-CN" altLang="en-US" sz="1800" dirty="0">
                <a:solidFill>
                  <a:srgbClr val="FF0000"/>
                </a:solidFill>
              </a:rPr>
              <a:t>）</a:t>
            </a:r>
            <a:r>
              <a:rPr lang="en-US" altLang="zh-CN" sz="1800" dirty="0">
                <a:solidFill>
                  <a:srgbClr val="FF0000"/>
                </a:solidFill>
              </a:rPr>
              <a:t>WHILE</a:t>
            </a:r>
            <a:r>
              <a:rPr lang="zh-CN" altLang="en-US" sz="1800" dirty="0">
                <a:solidFill>
                  <a:srgbClr val="FF0000"/>
                </a:solidFill>
              </a:rPr>
              <a:t>应用例程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reg1 := 1;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</a:t>
            </a:r>
            <a:r>
              <a:rPr lang="en-US" altLang="zh-CN" sz="1800" dirty="0">
                <a:solidFill>
                  <a:srgbClr val="FF0000"/>
                </a:solidFill>
              </a:rPr>
              <a:t>WHILE</a:t>
            </a:r>
            <a:r>
              <a:rPr lang="en-US" altLang="zh-CN" sz="1800" dirty="0">
                <a:solidFill>
                  <a:srgbClr val="0070C0"/>
                </a:solidFill>
              </a:rPr>
              <a:t> reg1 &lt;= 10 </a:t>
            </a:r>
            <a:r>
              <a:rPr lang="en-US" altLang="zh-CN" sz="1800" dirty="0">
                <a:solidFill>
                  <a:srgbClr val="FF0000"/>
                </a:solidFill>
              </a:rPr>
              <a:t>DO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   reg1 := reg1 + 1;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</a:t>
            </a:r>
            <a:r>
              <a:rPr lang="en-US" altLang="zh-CN" sz="1800" dirty="0">
                <a:solidFill>
                  <a:srgbClr val="FF0000"/>
                </a:solidFill>
              </a:rPr>
              <a:t>ENDWHILE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</a:rPr>
              <a:t>         </a:t>
            </a:r>
            <a:r>
              <a:rPr lang="zh-CN" altLang="en-US" sz="1800" dirty="0">
                <a:solidFill>
                  <a:srgbClr val="FF0000"/>
                </a:solidFill>
              </a:rPr>
              <a:t>执行说明</a:t>
            </a:r>
            <a:r>
              <a:rPr lang="zh-CN" altLang="en-US" sz="1800" dirty="0">
                <a:solidFill>
                  <a:srgbClr val="0070C0"/>
                </a:solidFill>
              </a:rPr>
              <a:t>：初始化</a:t>
            </a:r>
            <a:r>
              <a:rPr lang="en-US" altLang="zh-CN" sz="1800" dirty="0">
                <a:solidFill>
                  <a:srgbClr val="0070C0"/>
                </a:solidFill>
              </a:rPr>
              <a:t>reg1</a:t>
            </a:r>
            <a:r>
              <a:rPr lang="zh-CN" altLang="en-US" sz="1800" dirty="0">
                <a:solidFill>
                  <a:srgbClr val="0070C0"/>
                </a:solidFill>
              </a:rPr>
              <a:t>为 </a:t>
            </a:r>
            <a:r>
              <a:rPr lang="en-US" altLang="zh-CN" sz="1800" dirty="0">
                <a:solidFill>
                  <a:srgbClr val="0070C0"/>
                </a:solidFill>
              </a:rPr>
              <a:t>1</a:t>
            </a:r>
            <a:r>
              <a:rPr lang="zh-CN" altLang="en-US" sz="1800" dirty="0">
                <a:solidFill>
                  <a:srgbClr val="0070C0"/>
                </a:solidFill>
              </a:rPr>
              <a:t>，执行</a:t>
            </a:r>
            <a:r>
              <a:rPr lang="en-US" altLang="zh-CN" sz="1800" dirty="0">
                <a:solidFill>
                  <a:srgbClr val="0070C0"/>
                </a:solidFill>
              </a:rPr>
              <a:t>WHILE</a:t>
            </a:r>
            <a:r>
              <a:rPr lang="zh-CN" altLang="en-US" sz="1800" dirty="0">
                <a:solidFill>
                  <a:srgbClr val="0070C0"/>
                </a:solidFill>
              </a:rPr>
              <a:t>指令时，先判断如果条件成立，则执行循环语句内的内容，</a:t>
            </a:r>
            <a:r>
              <a:rPr lang="en-US" altLang="zh-CN" sz="1800" dirty="0">
                <a:solidFill>
                  <a:srgbClr val="0070C0"/>
                </a:solidFill>
              </a:rPr>
              <a:t>WHILE</a:t>
            </a:r>
            <a:r>
              <a:rPr lang="zh-CN" altLang="en-US" sz="1800" dirty="0">
                <a:solidFill>
                  <a:srgbClr val="0070C0"/>
                </a:solidFill>
              </a:rPr>
              <a:t>中每执行一次，</a:t>
            </a:r>
            <a:r>
              <a:rPr lang="en-US" altLang="zh-CN" sz="1800" dirty="0">
                <a:solidFill>
                  <a:srgbClr val="0070C0"/>
                </a:solidFill>
              </a:rPr>
              <a:t>reg1 </a:t>
            </a:r>
            <a:r>
              <a:rPr lang="zh-CN" altLang="en-US" sz="1800" dirty="0">
                <a:solidFill>
                  <a:srgbClr val="0070C0"/>
                </a:solidFill>
              </a:rPr>
              <a:t>自增一；执行完一次后，程序指针又跳到</a:t>
            </a:r>
            <a:r>
              <a:rPr lang="en-US" altLang="zh-CN" sz="1800" dirty="0">
                <a:solidFill>
                  <a:srgbClr val="0070C0"/>
                </a:solidFill>
              </a:rPr>
              <a:t>WHILE</a:t>
            </a:r>
            <a:r>
              <a:rPr lang="zh-CN" altLang="en-US" sz="1800" dirty="0">
                <a:solidFill>
                  <a:srgbClr val="0070C0"/>
                </a:solidFill>
              </a:rPr>
              <a:t>指令进行第二次判断，条件成立则继续执行循环语句内的内容，重复判断条件，重复执行 </a:t>
            </a:r>
            <a:r>
              <a:rPr lang="en-US" altLang="zh-CN" sz="1800" dirty="0">
                <a:solidFill>
                  <a:srgbClr val="0070C0"/>
                </a:solidFill>
              </a:rPr>
              <a:t>WHILE</a:t>
            </a:r>
            <a:r>
              <a:rPr lang="zh-CN" altLang="en-US" sz="1800" dirty="0">
                <a:solidFill>
                  <a:srgbClr val="0070C0"/>
                </a:solidFill>
              </a:rPr>
              <a:t>中指令，直到条件不成立，即</a:t>
            </a:r>
            <a:r>
              <a:rPr lang="en-US" altLang="zh-CN" sz="1800" dirty="0">
                <a:solidFill>
                  <a:srgbClr val="0070C0"/>
                </a:solidFill>
              </a:rPr>
              <a:t>reg1</a:t>
            </a:r>
            <a:r>
              <a:rPr lang="zh-CN" altLang="en-US" sz="1800" dirty="0">
                <a:solidFill>
                  <a:srgbClr val="0070C0"/>
                </a:solidFill>
              </a:rPr>
              <a:t>为</a:t>
            </a:r>
            <a:r>
              <a:rPr lang="en-US" altLang="zh-CN" sz="1800" dirty="0">
                <a:solidFill>
                  <a:srgbClr val="0070C0"/>
                </a:solidFill>
              </a:rPr>
              <a:t>11</a:t>
            </a:r>
            <a:r>
              <a:rPr lang="zh-CN" altLang="en-US" sz="1800" dirty="0">
                <a:solidFill>
                  <a:srgbClr val="0070C0"/>
                </a:solidFill>
              </a:rPr>
              <a:t>时候，程</a:t>
            </a:r>
            <a:endParaRPr lang="en-US" altLang="zh-CN" sz="18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 </a:t>
            </a:r>
            <a:r>
              <a:rPr lang="zh-CN" altLang="en-US" sz="1800" dirty="0">
                <a:solidFill>
                  <a:srgbClr val="0070C0"/>
                </a:solidFill>
              </a:rPr>
              <a:t>序执行指针跳转到</a:t>
            </a:r>
            <a:r>
              <a:rPr lang="en-US" altLang="zh-CN" sz="1800" dirty="0">
                <a:solidFill>
                  <a:srgbClr val="0070C0"/>
                </a:solidFill>
              </a:rPr>
              <a:t>ENDWHILE</a:t>
            </a:r>
            <a:r>
              <a:rPr lang="zh-CN" altLang="en-US" sz="1800" dirty="0">
                <a:solidFill>
                  <a:srgbClr val="0070C0"/>
                </a:solidFill>
              </a:rPr>
              <a:t>指令后，结束</a:t>
            </a:r>
            <a:r>
              <a:rPr lang="en-US" altLang="zh-CN" sz="1800" dirty="0">
                <a:solidFill>
                  <a:srgbClr val="0070C0"/>
                </a:solidFill>
              </a:rPr>
              <a:t>WHILE </a:t>
            </a:r>
            <a:r>
              <a:rPr lang="zh-CN" altLang="en-US" sz="1800" dirty="0">
                <a:solidFill>
                  <a:srgbClr val="0070C0"/>
                </a:solidFill>
              </a:rPr>
              <a:t>指令。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1383099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223A78F-6E55-4683-9DC8-B687D6C5C7C2}"/>
              </a:ext>
            </a:extLst>
          </p:cNvPr>
          <p:cNvSpPr/>
          <p:nvPr/>
        </p:nvSpPr>
        <p:spPr>
          <a:xfrm>
            <a:off x="412229" y="485821"/>
            <a:ext cx="8280000" cy="37389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3.2.5 </a:t>
            </a:r>
            <a:r>
              <a:rPr lang="zh-CN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其他指令</a:t>
            </a: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en-US" altLang="zh-CN" sz="1600" kern="1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WaitTime</a:t>
            </a: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时间等待指令</a:t>
            </a: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WaitTime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指令是一种时序控制指令类型，其功能是为了让程序控制各设备之间的配合时间顺序更准确，通常用于需要延长程序运行时间的场合。</a:t>
            </a:r>
            <a:endParaRPr lang="en-US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应用例程：</a:t>
            </a: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Set DO8; 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en-US" altLang="zh-CN" sz="16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WaitTime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1;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Reset DO8;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程序说明：</a:t>
            </a: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先执行程序“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Set DO8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”，等待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秒，再执行“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Reset DO8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”。</a:t>
            </a:r>
            <a:endParaRPr lang="zh-CN" altLang="zh-CN" sz="16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7909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26F9337-F4DD-49DD-B80A-E809D8E5884C}"/>
              </a:ext>
            </a:extLst>
          </p:cNvPr>
          <p:cNvSpPr/>
          <p:nvPr/>
        </p:nvSpPr>
        <p:spPr>
          <a:xfrm>
            <a:off x="365726" y="498216"/>
            <a:ext cx="8280000" cy="304641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8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en-US" altLang="zh-CN" sz="1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800" kern="1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ProcCall</a:t>
            </a:r>
            <a:r>
              <a:rPr lang="zh-CN" altLang="zh-CN" sz="1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例行程序调用指令</a:t>
            </a: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ProcCall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指令用于将程序执行转移至另一个无返回值程序。当执行完成无返回值程序后，程序执行将继续过程调用后的指令。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程序可以相互调用，还可以反过来调用另一个程序；程序也可自我调用，即递归调用。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应用例程：</a:t>
            </a:r>
            <a:r>
              <a:rPr lang="en-US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533400">
              <a:lnSpc>
                <a:spcPct val="150000"/>
              </a:lnSpc>
            </a:pPr>
            <a:r>
              <a:rPr lang="en-US" altLang="zh-CN" sz="16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MoveJ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p10, v1000, z50, tool0;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Routine1; 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16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MoveJ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p20, v1000, z50, tool0;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3529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C89D91F-802F-4E7B-80EF-8C4AC273E112}"/>
              </a:ext>
            </a:extLst>
          </p:cNvPr>
          <p:cNvSpPr/>
          <p:nvPr/>
        </p:nvSpPr>
        <p:spPr>
          <a:xfrm>
            <a:off x="403200" y="494390"/>
            <a:ext cx="8280000" cy="45237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8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3.RETURN</a:t>
            </a:r>
            <a:r>
              <a:rPr lang="zh-CN" altLang="zh-CN" sz="1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返回例行程序指令</a:t>
            </a: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RETURN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为返回例行程序指令，</a:t>
            </a:r>
            <a:r>
              <a:rPr lang="zh-CN" altLang="zh-CN" sz="16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当此指令执行时，马上结束本例行程序的执行，程序指针将返回到调用此例行程序的位置。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应用例程如下：</a:t>
            </a: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PROC Routine1()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 Routine2;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SET DO1;</a:t>
            </a:r>
            <a:endParaRPr lang="en-US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ENDPROC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PROC Routine2()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 IF DI1=1 THEN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data :=0;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en-US" altLang="zh-CN" sz="1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RETURN;</a:t>
            </a:r>
            <a:endParaRPr lang="zh-CN" altLang="zh-CN" sz="1600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…</a:t>
            </a:r>
            <a:endParaRPr lang="zh-CN" altLang="zh-CN" sz="16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697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56BCDF6-7D7B-413F-8EDD-55C308ABBF5C}"/>
              </a:ext>
            </a:extLst>
          </p:cNvPr>
          <p:cNvSpPr/>
          <p:nvPr/>
        </p:nvSpPr>
        <p:spPr>
          <a:xfrm>
            <a:off x="614597" y="497019"/>
            <a:ext cx="8280000" cy="3415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1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无条件跳转指令</a:t>
            </a:r>
            <a:r>
              <a:rPr lang="en-US" altLang="zh-CN" sz="1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GOTO</a:t>
            </a:r>
            <a:endParaRPr lang="zh-CN" altLang="zh-CN" sz="1800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无条件跳转结构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GOTO 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用于将程序执行转移到相同程序内的另一标记处。</a:t>
            </a:r>
            <a:endParaRPr lang="en-US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GOTO 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指令结合标签的使用例程：</a:t>
            </a: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GOTO </a:t>
            </a:r>
            <a:r>
              <a:rPr lang="en-US" altLang="zh-CN" sz="1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Label1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40005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&lt;SMT&gt;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Label1</a:t>
            </a: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…</a:t>
            </a:r>
            <a:endParaRPr lang="zh-CN" altLang="zh-CN" sz="1600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程序说明：</a:t>
            </a:r>
          </a:p>
          <a:p>
            <a:pPr indent="266700">
              <a:lnSpc>
                <a:spcPct val="150000"/>
              </a:lnSpc>
            </a:pP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当执行“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GOTO Label1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”时，程序无条件转移到标签“</a:t>
            </a:r>
            <a:r>
              <a:rPr lang="en-US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Label1</a:t>
            </a:r>
            <a:r>
              <a:rPr lang="zh-CN" altLang="zh-CN" sz="16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”的地址。</a:t>
            </a:r>
            <a:endParaRPr lang="zh-CN" altLang="zh-CN" sz="16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4828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EA82908-F6D1-4130-9918-2875CFDDD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544" y="1475162"/>
            <a:ext cx="7334912" cy="1001596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endParaRPr lang="en-US" altLang="zh-CN" sz="6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007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97240" y="493794"/>
            <a:ext cx="8280000" cy="2960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[</a:t>
            </a:r>
            <a:r>
              <a:rPr lang="zh-CN" altLang="en-US" sz="1800" dirty="0">
                <a:solidFill>
                  <a:srgbClr val="FF0000"/>
                </a:solidFill>
              </a:rPr>
              <a:t>学习目标</a:t>
            </a:r>
            <a:r>
              <a:rPr lang="en-US" altLang="zh-CN" sz="1800" dirty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1.</a:t>
            </a:r>
            <a:r>
              <a:rPr lang="zh-CN" altLang="en-US" sz="1800" dirty="0">
                <a:solidFill>
                  <a:srgbClr val="0070C0"/>
                </a:solidFill>
              </a:rPr>
              <a:t>掌握赋值指令的编程方法；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2.</a:t>
            </a:r>
            <a:r>
              <a:rPr lang="zh-CN" altLang="en-US" sz="1800" dirty="0">
                <a:solidFill>
                  <a:srgbClr val="0070C0"/>
                </a:solidFill>
              </a:rPr>
              <a:t>掌握常用运动指令的特点与编程方法；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3.</a:t>
            </a:r>
            <a:r>
              <a:rPr lang="zh-CN" altLang="en-US" sz="1800" dirty="0">
                <a:solidFill>
                  <a:srgbClr val="0070C0"/>
                </a:solidFill>
              </a:rPr>
              <a:t>掌握常见</a:t>
            </a:r>
            <a:r>
              <a:rPr lang="en-US" altLang="zh-CN" sz="1800" dirty="0">
                <a:solidFill>
                  <a:srgbClr val="0070C0"/>
                </a:solidFill>
              </a:rPr>
              <a:t>I/O</a:t>
            </a:r>
            <a:r>
              <a:rPr lang="zh-CN" altLang="en-US" sz="1800" dirty="0">
                <a:solidFill>
                  <a:srgbClr val="0070C0"/>
                </a:solidFill>
              </a:rPr>
              <a:t>控制指令的编程方法；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4.</a:t>
            </a:r>
            <a:r>
              <a:rPr lang="zh-CN" altLang="en-US" sz="1800" dirty="0">
                <a:solidFill>
                  <a:srgbClr val="0070C0"/>
                </a:solidFill>
              </a:rPr>
              <a:t>掌握逻辑判断指令的编程方法；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5.</a:t>
            </a:r>
            <a:r>
              <a:rPr lang="zh-CN" altLang="en-US" sz="1800" dirty="0">
                <a:solidFill>
                  <a:srgbClr val="0070C0"/>
                </a:solidFill>
              </a:rPr>
              <a:t>掌握其他类型指令的编程方法；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6.</a:t>
            </a:r>
            <a:r>
              <a:rPr lang="zh-CN" altLang="en-US" sz="1800" dirty="0">
                <a:solidFill>
                  <a:srgbClr val="0070C0"/>
                </a:solidFill>
              </a:rPr>
              <a:t>培育求实精神。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175930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87181" y="486299"/>
            <a:ext cx="8280000" cy="3470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3.2.1 </a:t>
            </a:r>
            <a:r>
              <a:rPr lang="zh-CN" altLang="en-US" sz="1800" dirty="0">
                <a:solidFill>
                  <a:srgbClr val="FF0000"/>
                </a:solidFill>
              </a:rPr>
              <a:t>赋值指令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赋值指令（：</a:t>
            </a:r>
            <a:r>
              <a:rPr lang="en-US" altLang="zh-CN" sz="1600" dirty="0">
                <a:solidFill>
                  <a:srgbClr val="0070C0"/>
                </a:solidFill>
              </a:rPr>
              <a:t>=</a:t>
            </a:r>
            <a:r>
              <a:rPr lang="zh-CN" altLang="en-US" sz="1600" dirty="0">
                <a:solidFill>
                  <a:srgbClr val="0070C0"/>
                </a:solidFill>
              </a:rPr>
              <a:t>）用于对程序数据进行赋值，</a:t>
            </a:r>
            <a:r>
              <a:rPr lang="zh-CN" altLang="en-US" sz="1600" dirty="0">
                <a:solidFill>
                  <a:srgbClr val="FF0000"/>
                </a:solidFill>
              </a:rPr>
              <a:t>赋值对象可以是常量或数学表达式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r>
              <a:rPr lang="zh-CN" altLang="en-US" sz="1600" dirty="0">
                <a:solidFill>
                  <a:srgbClr val="FF0000"/>
                </a:solidFill>
              </a:rPr>
              <a:t>程序数据不一定是数值数据，可以是其他任意数据类型</a:t>
            </a:r>
            <a:r>
              <a:rPr lang="zh-CN" altLang="en-US" sz="1600" dirty="0">
                <a:solidFill>
                  <a:srgbClr val="0070C0"/>
                </a:solidFill>
              </a:rPr>
              <a:t>，但开始时系统默认为数值类型，用户可以更改为其他数据类型。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在程序编辑画面，单击“添加指令”，在右侧指令列表中选择“：</a:t>
            </a:r>
            <a:r>
              <a:rPr lang="en-US" altLang="zh-CN" sz="1600" dirty="0">
                <a:solidFill>
                  <a:srgbClr val="0070C0"/>
                </a:solidFill>
              </a:rPr>
              <a:t>=” -&gt;</a:t>
            </a:r>
            <a:r>
              <a:rPr lang="zh-CN" altLang="en-US" sz="1600" dirty="0">
                <a:solidFill>
                  <a:srgbClr val="0070C0"/>
                </a:solidFill>
              </a:rPr>
              <a:t>单击“更改数据类型</a:t>
            </a:r>
            <a:r>
              <a:rPr lang="en-US" altLang="zh-CN" sz="1600" dirty="0">
                <a:solidFill>
                  <a:srgbClr val="0070C0"/>
                </a:solidFill>
              </a:rPr>
              <a:t>…” -&gt; </a:t>
            </a:r>
            <a:r>
              <a:rPr lang="zh-CN" altLang="en-US" sz="1600" dirty="0">
                <a:solidFill>
                  <a:srgbClr val="0070C0"/>
                </a:solidFill>
              </a:rPr>
              <a:t>选择数值型“</a:t>
            </a:r>
            <a:r>
              <a:rPr lang="en-US" altLang="zh-CN" sz="1600" dirty="0">
                <a:solidFill>
                  <a:srgbClr val="0070C0"/>
                </a:solidFill>
              </a:rPr>
              <a:t>num”</a:t>
            </a:r>
            <a:r>
              <a:rPr lang="zh-CN" altLang="en-US" sz="1600" dirty="0">
                <a:solidFill>
                  <a:srgbClr val="0070C0"/>
                </a:solidFill>
              </a:rPr>
              <a:t>，并单击“确定”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选中所要赋值的数据“</a:t>
            </a:r>
            <a:r>
              <a:rPr lang="en-US" altLang="zh-CN" sz="1600" dirty="0">
                <a:solidFill>
                  <a:srgbClr val="0070C0"/>
                </a:solidFill>
              </a:rPr>
              <a:t>data” -&gt;</a:t>
            </a:r>
            <a:r>
              <a:rPr lang="zh-CN" altLang="en-US" sz="1600" dirty="0">
                <a:solidFill>
                  <a:srgbClr val="0070C0"/>
                </a:solidFill>
              </a:rPr>
              <a:t>选中“</a:t>
            </a:r>
            <a:r>
              <a:rPr lang="en-US" altLang="zh-CN" sz="1600" dirty="0">
                <a:solidFill>
                  <a:srgbClr val="0070C0"/>
                </a:solidFill>
              </a:rPr>
              <a:t>&lt;EXP&gt;”</a:t>
            </a:r>
            <a:r>
              <a:rPr lang="zh-CN" altLang="en-US" sz="1600" dirty="0">
                <a:solidFill>
                  <a:srgbClr val="0070C0"/>
                </a:solidFill>
              </a:rPr>
              <a:t>，并打开“编辑”菜单，选择“仅限选定内容” 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编辑框内输入“</a:t>
            </a:r>
            <a:r>
              <a:rPr lang="en-US" altLang="zh-CN" sz="1600" dirty="0">
                <a:solidFill>
                  <a:srgbClr val="0070C0"/>
                </a:solidFill>
              </a:rPr>
              <a:t>data+10”</a:t>
            </a:r>
            <a:r>
              <a:rPr lang="zh-CN" altLang="en-US" sz="1600" dirty="0">
                <a:solidFill>
                  <a:srgbClr val="0070C0"/>
                </a:solidFill>
              </a:rPr>
              <a:t>，并“确定”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选择指令待插入的位置，此处单击“下方”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指令添加成功。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345435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93793"/>
            <a:ext cx="8280000" cy="121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添加关节型位置赋值指令的操作：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单击“更改数据类型</a:t>
            </a:r>
            <a:r>
              <a:rPr lang="en-US" altLang="zh-CN" sz="1600" dirty="0">
                <a:solidFill>
                  <a:srgbClr val="0070C0"/>
                </a:solidFill>
              </a:rPr>
              <a:t>…”-&gt; </a:t>
            </a:r>
            <a:r>
              <a:rPr lang="zh-CN" altLang="en-US" sz="1600" dirty="0">
                <a:solidFill>
                  <a:srgbClr val="0070C0"/>
                </a:solidFill>
              </a:rPr>
              <a:t>选择关节位置型“</a:t>
            </a:r>
            <a:r>
              <a:rPr lang="en-US" altLang="zh-CN" sz="1600" dirty="0" err="1">
                <a:solidFill>
                  <a:srgbClr val="0070C0"/>
                </a:solidFill>
              </a:rPr>
              <a:t>jointtarget</a:t>
            </a:r>
            <a:r>
              <a:rPr lang="en-US" altLang="zh-CN" sz="1600" dirty="0">
                <a:solidFill>
                  <a:srgbClr val="0070C0"/>
                </a:solidFill>
              </a:rPr>
              <a:t>”</a:t>
            </a:r>
            <a:r>
              <a:rPr lang="zh-CN" altLang="en-US" sz="1600" dirty="0">
                <a:solidFill>
                  <a:srgbClr val="0070C0"/>
                </a:solidFill>
              </a:rPr>
              <a:t>，并单击“确定”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左侧选中要赋值的位置变量“</a:t>
            </a:r>
            <a:r>
              <a:rPr lang="en-US" altLang="zh-CN" sz="1600" dirty="0" err="1">
                <a:solidFill>
                  <a:srgbClr val="0070C0"/>
                </a:solidFill>
              </a:rPr>
              <a:t>jposTemp</a:t>
            </a:r>
            <a:r>
              <a:rPr lang="en-US" altLang="zh-CN" sz="1600" dirty="0">
                <a:solidFill>
                  <a:srgbClr val="0070C0"/>
                </a:solidFill>
              </a:rPr>
              <a:t>”-&gt; </a:t>
            </a:r>
            <a:r>
              <a:rPr lang="zh-CN" altLang="en-US" sz="1600" dirty="0">
                <a:solidFill>
                  <a:srgbClr val="0070C0"/>
                </a:solidFill>
              </a:rPr>
              <a:t>右侧选中位置常量“</a:t>
            </a:r>
            <a:r>
              <a:rPr lang="en-US" altLang="zh-CN" sz="1600" dirty="0">
                <a:solidFill>
                  <a:srgbClr val="0070C0"/>
                </a:solidFill>
              </a:rPr>
              <a:t>jpos10”</a:t>
            </a:r>
            <a:r>
              <a:rPr lang="zh-CN" altLang="en-US" sz="1600" dirty="0">
                <a:solidFill>
                  <a:srgbClr val="0070C0"/>
                </a:solidFill>
              </a:rPr>
              <a:t>，并点击“确定”。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AAEE601-B2E1-4A1F-81B6-D0888E03772B}"/>
              </a:ext>
            </a:extLst>
          </p:cNvPr>
          <p:cNvPicPr/>
          <p:nvPr/>
        </p:nvPicPr>
        <p:blipFill rotWithShape="1">
          <a:blip r:embed="rId2"/>
          <a:srcRect l="24994" t="11558" r="32964" b="37329"/>
          <a:stretch/>
        </p:blipFill>
        <p:spPr bwMode="auto">
          <a:xfrm>
            <a:off x="1475724" y="2059372"/>
            <a:ext cx="2879725" cy="19691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9A0406F-5E33-4B38-9746-212D15E0E78A}"/>
              </a:ext>
            </a:extLst>
          </p:cNvPr>
          <p:cNvPicPr/>
          <p:nvPr/>
        </p:nvPicPr>
        <p:blipFill rotWithShape="1">
          <a:blip r:embed="rId3"/>
          <a:srcRect l="25138" t="11815" r="32964" b="37585"/>
          <a:stretch/>
        </p:blipFill>
        <p:spPr bwMode="auto">
          <a:xfrm>
            <a:off x="4788553" y="2059372"/>
            <a:ext cx="2879725" cy="19545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4477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97239" y="486299"/>
            <a:ext cx="8280000" cy="3054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3.2.2 </a:t>
            </a:r>
            <a:r>
              <a:rPr lang="zh-CN" altLang="en-US" sz="1800" dirty="0">
                <a:solidFill>
                  <a:srgbClr val="FF0000"/>
                </a:solidFill>
              </a:rPr>
              <a:t>常用运动指令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工业机器人常用的运动指令有：</a:t>
            </a:r>
            <a:r>
              <a:rPr lang="zh-CN" altLang="en-US" sz="1600" dirty="0">
                <a:solidFill>
                  <a:srgbClr val="FF0000"/>
                </a:solidFill>
              </a:rPr>
              <a:t>关节运动（</a:t>
            </a:r>
            <a:r>
              <a:rPr lang="en-US" altLang="zh-CN" sz="1600" dirty="0" err="1">
                <a:solidFill>
                  <a:srgbClr val="FF0000"/>
                </a:solidFill>
              </a:rPr>
              <a:t>MoveJ</a:t>
            </a:r>
            <a:r>
              <a:rPr lang="zh-CN" altLang="en-US" sz="1600" dirty="0">
                <a:solidFill>
                  <a:srgbClr val="FF0000"/>
                </a:solidFill>
              </a:rPr>
              <a:t>）、绝对位置运动（</a:t>
            </a:r>
            <a:r>
              <a:rPr lang="en-US" altLang="zh-CN" sz="1600" dirty="0" err="1">
                <a:solidFill>
                  <a:srgbClr val="FF0000"/>
                </a:solidFill>
              </a:rPr>
              <a:t>MoveAbsJ</a:t>
            </a:r>
            <a:r>
              <a:rPr lang="zh-CN" altLang="en-US" sz="1600" dirty="0">
                <a:solidFill>
                  <a:srgbClr val="FF0000"/>
                </a:solidFill>
              </a:rPr>
              <a:t>）、线性运动（</a:t>
            </a:r>
            <a:r>
              <a:rPr lang="en-US" altLang="zh-CN" sz="1600" dirty="0" err="1">
                <a:solidFill>
                  <a:srgbClr val="FF0000"/>
                </a:solidFill>
              </a:rPr>
              <a:t>MoveL</a:t>
            </a:r>
            <a:r>
              <a:rPr lang="zh-CN" altLang="en-US" sz="1600" dirty="0">
                <a:solidFill>
                  <a:srgbClr val="FF0000"/>
                </a:solidFill>
              </a:rPr>
              <a:t>）、圆弧运动（</a:t>
            </a:r>
            <a:r>
              <a:rPr lang="en-US" altLang="zh-CN" sz="1600" dirty="0" err="1">
                <a:solidFill>
                  <a:srgbClr val="FF0000"/>
                </a:solidFill>
              </a:rPr>
              <a:t>MoveC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zh-CN" altLang="en-US" sz="1600" dirty="0">
                <a:solidFill>
                  <a:srgbClr val="0070C0"/>
                </a:solidFill>
              </a:rPr>
              <a:t>等。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1.</a:t>
            </a:r>
            <a:r>
              <a:rPr lang="zh-CN" altLang="en-US" sz="1600" dirty="0">
                <a:solidFill>
                  <a:srgbClr val="FF0000"/>
                </a:solidFill>
              </a:rPr>
              <a:t>关节运动指令（</a:t>
            </a:r>
            <a:r>
              <a:rPr lang="en-US" altLang="zh-CN" sz="1600" dirty="0" err="1">
                <a:solidFill>
                  <a:srgbClr val="FF0000"/>
                </a:solidFill>
              </a:rPr>
              <a:t>MoveJ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关节运动指令又称为空间点运动指令，该指令表示工业机器人工具中心点（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）将进行点到点的运动，例如：</a:t>
            </a:r>
            <a:r>
              <a:rPr lang="en-US" altLang="zh-CN" sz="1600" dirty="0">
                <a:solidFill>
                  <a:srgbClr val="FF0000"/>
                </a:solidFill>
              </a:rPr>
              <a:t>p10</a:t>
            </a:r>
            <a:r>
              <a:rPr lang="zh-CN" altLang="en-US" sz="1600" dirty="0">
                <a:solidFill>
                  <a:srgbClr val="FF0000"/>
                </a:solidFill>
              </a:rPr>
              <a:t>到</a:t>
            </a:r>
            <a:r>
              <a:rPr lang="en-US" altLang="zh-CN" sz="1600" dirty="0">
                <a:solidFill>
                  <a:srgbClr val="FF0000"/>
                </a:solidFill>
              </a:rPr>
              <a:t>p20</a:t>
            </a:r>
            <a:r>
              <a:rPr lang="zh-CN" altLang="en-US" sz="1600" dirty="0">
                <a:solidFill>
                  <a:srgbClr val="0070C0"/>
                </a:solidFill>
              </a:rPr>
              <a:t>，运动期间</a:t>
            </a:r>
            <a:r>
              <a:rPr lang="zh-CN" altLang="en-US" sz="1600" dirty="0">
                <a:solidFill>
                  <a:srgbClr val="FF0000"/>
                </a:solidFill>
              </a:rPr>
              <a:t>各关节均以恒定轴速率运动</a:t>
            </a:r>
            <a:r>
              <a:rPr lang="zh-CN" altLang="en-US" sz="1600" dirty="0">
                <a:solidFill>
                  <a:srgbClr val="0070C0"/>
                </a:solidFill>
              </a:rPr>
              <a:t>，并且</a:t>
            </a:r>
            <a:r>
              <a:rPr lang="zh-CN" altLang="en-US" sz="1600" dirty="0">
                <a:solidFill>
                  <a:srgbClr val="FF0000"/>
                </a:solidFill>
              </a:rPr>
              <a:t>所有关节均同时到达目标位置</a:t>
            </a:r>
            <a:r>
              <a:rPr lang="zh-CN" altLang="en-US" sz="1600" dirty="0">
                <a:solidFill>
                  <a:srgbClr val="0070C0"/>
                </a:solidFill>
              </a:rPr>
              <a:t>。在运动过程中，各轴运动形成的轨迹在绝大多数情况下是非线性的。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3AFECA4-D447-4203-B7FA-9BDC84A99050}"/>
              </a:ext>
            </a:extLst>
          </p:cNvPr>
          <p:cNvPicPr/>
          <p:nvPr/>
        </p:nvPicPr>
        <p:blipFill rotWithShape="1">
          <a:blip r:embed="rId2"/>
          <a:srcRect t="3335" r="1825" b="1761"/>
          <a:stretch/>
        </p:blipFill>
        <p:spPr bwMode="auto">
          <a:xfrm>
            <a:off x="1008780" y="3461133"/>
            <a:ext cx="2274570" cy="1101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7D9D441E-1C58-49E9-91EE-DF31486A4373}"/>
              </a:ext>
            </a:extLst>
          </p:cNvPr>
          <p:cNvSpPr/>
          <p:nvPr/>
        </p:nvSpPr>
        <p:spPr>
          <a:xfrm>
            <a:off x="3574652" y="3376346"/>
            <a:ext cx="4572000" cy="6978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400" kern="1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MoveJ</a:t>
            </a:r>
            <a:r>
              <a:rPr lang="zh-CN" altLang="zh-CN" sz="1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关节运动指令</a:t>
            </a:r>
            <a:r>
              <a:rPr lang="zh-CN" altLang="en-US" sz="1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zh-CN" sz="1400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p20, v1000, z50, tool1\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WObj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:=wobj1;</a:t>
            </a:r>
            <a:endParaRPr lang="zh-CN" altLang="zh-CN" sz="14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22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74755" y="501289"/>
            <a:ext cx="8280000" cy="3054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2.</a:t>
            </a:r>
            <a:r>
              <a:rPr lang="zh-CN" altLang="en-US" sz="1800" dirty="0">
                <a:solidFill>
                  <a:srgbClr val="FF0000"/>
                </a:solidFill>
              </a:rPr>
              <a:t>绝对关节运动指令（</a:t>
            </a:r>
            <a:r>
              <a:rPr lang="en-US" altLang="zh-CN" sz="1800" dirty="0" err="1">
                <a:solidFill>
                  <a:srgbClr val="FF0000"/>
                </a:solidFill>
              </a:rPr>
              <a:t>MoveAbsJ</a:t>
            </a:r>
            <a:r>
              <a:rPr lang="zh-CN" altLang="en-US" sz="1800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MoveAbsJ</a:t>
            </a:r>
            <a:r>
              <a:rPr lang="zh-CN" altLang="en-US" sz="1600" dirty="0">
                <a:solidFill>
                  <a:srgbClr val="0070C0"/>
                </a:solidFill>
              </a:rPr>
              <a:t>指令用于将机器人各轴移动至指定的绝对位置（角度），其运动模式与</a:t>
            </a:r>
            <a:r>
              <a:rPr lang="en-US" altLang="zh-CN" sz="1600" dirty="0" err="1">
                <a:solidFill>
                  <a:srgbClr val="0070C0"/>
                </a:solidFill>
              </a:rPr>
              <a:t>MoveJ</a:t>
            </a:r>
            <a:r>
              <a:rPr lang="zh-CN" altLang="en-US" sz="1600" dirty="0">
                <a:solidFill>
                  <a:srgbClr val="0070C0"/>
                </a:solidFill>
              </a:rPr>
              <a:t>指令类似。但本质上</a:t>
            </a:r>
            <a:r>
              <a:rPr lang="en-US" altLang="zh-CN" sz="1600" dirty="0" err="1">
                <a:solidFill>
                  <a:srgbClr val="FF0000"/>
                </a:solidFill>
              </a:rPr>
              <a:t>MoveJ</a:t>
            </a:r>
            <a:r>
              <a:rPr lang="zh-CN" altLang="en-US" sz="1600" dirty="0">
                <a:solidFill>
                  <a:srgbClr val="FF0000"/>
                </a:solidFill>
              </a:rPr>
              <a:t>指令描述的是空间点到空间点的运动</a:t>
            </a:r>
            <a:r>
              <a:rPr lang="zh-CN" altLang="en-US" sz="1600" dirty="0">
                <a:solidFill>
                  <a:srgbClr val="0070C0"/>
                </a:solidFill>
              </a:rPr>
              <a:t>，而</a:t>
            </a:r>
            <a:r>
              <a:rPr lang="en-US" altLang="zh-CN" sz="1600" dirty="0" err="1">
                <a:solidFill>
                  <a:srgbClr val="FF0000"/>
                </a:solidFill>
              </a:rPr>
              <a:t>MoveAbsJ</a:t>
            </a:r>
            <a:r>
              <a:rPr lang="zh-CN" altLang="en-US" sz="1600" dirty="0">
                <a:solidFill>
                  <a:srgbClr val="FF0000"/>
                </a:solidFill>
              </a:rPr>
              <a:t>指令描述的是各轴角度到角度的运动</a:t>
            </a:r>
            <a:r>
              <a:rPr lang="zh-CN" altLang="en-US" sz="1600" dirty="0">
                <a:solidFill>
                  <a:srgbClr val="0070C0"/>
                </a:solidFill>
              </a:rPr>
              <a:t>，因此其位置不随工具和工件坐标系而变化。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0070C0"/>
                </a:solidFill>
              </a:rPr>
              <a:t>基于</a:t>
            </a:r>
            <a:r>
              <a:rPr lang="en-US" altLang="zh-CN" sz="1600" dirty="0" err="1">
                <a:solidFill>
                  <a:srgbClr val="0070C0"/>
                </a:solidFill>
              </a:rPr>
              <a:t>MoveAbsJ</a:t>
            </a:r>
            <a:r>
              <a:rPr lang="zh-CN" altLang="en-US" sz="1600" dirty="0">
                <a:solidFill>
                  <a:srgbClr val="0070C0"/>
                </a:solidFill>
              </a:rPr>
              <a:t>指令的动作特性，常用于机器人回到特定（如机械零点）的位置或经过运动学奇异点的位姿。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FF0000"/>
                </a:solidFill>
              </a:rPr>
              <a:t>MoveAbsJ</a:t>
            </a:r>
            <a:r>
              <a:rPr lang="zh-CN" altLang="en-US" sz="1600" dirty="0">
                <a:solidFill>
                  <a:srgbClr val="FF0000"/>
                </a:solidFill>
              </a:rPr>
              <a:t>指令：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MoveAbsJ</a:t>
            </a:r>
            <a:r>
              <a:rPr lang="en-US" altLang="zh-CN" sz="1600" dirty="0">
                <a:solidFill>
                  <a:srgbClr val="0070C0"/>
                </a:solidFill>
              </a:rPr>
              <a:t> jpos10\</a:t>
            </a:r>
            <a:r>
              <a:rPr lang="en-US" altLang="zh-CN" sz="1600" dirty="0" err="1">
                <a:solidFill>
                  <a:srgbClr val="0070C0"/>
                </a:solidFill>
              </a:rPr>
              <a:t>NoEOffs</a:t>
            </a:r>
            <a:r>
              <a:rPr lang="en-US" altLang="zh-CN" sz="1600" dirty="0">
                <a:solidFill>
                  <a:srgbClr val="0070C0"/>
                </a:solidFill>
              </a:rPr>
              <a:t>, v1000, z50, tool1\</a:t>
            </a:r>
            <a:r>
              <a:rPr lang="en-US" altLang="zh-CN" sz="1600" dirty="0" err="1">
                <a:solidFill>
                  <a:srgbClr val="0070C0"/>
                </a:solidFill>
              </a:rPr>
              <a:t>WObj</a:t>
            </a:r>
            <a:r>
              <a:rPr lang="en-US" altLang="zh-CN" sz="1600" dirty="0">
                <a:solidFill>
                  <a:srgbClr val="0070C0"/>
                </a:solidFill>
              </a:rPr>
              <a:t>:=wobj1;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</p:spTree>
    <p:extLst>
      <p:ext uri="{BB962C8B-B14F-4D97-AF65-F5344CB8AC3E}">
        <p14:creationId xmlns:p14="http://schemas.microsoft.com/office/powerpoint/2010/main" val="300770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4711" y="478804"/>
            <a:ext cx="8280000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</a:t>
            </a:r>
            <a:r>
              <a:rPr lang="zh-CN" altLang="en-US" sz="1800" dirty="0">
                <a:solidFill>
                  <a:srgbClr val="FF0000"/>
                </a:solidFill>
              </a:rPr>
              <a:t>．直线运动指令（</a:t>
            </a:r>
            <a:r>
              <a:rPr lang="en-US" altLang="zh-CN" sz="1800" dirty="0" err="1">
                <a:solidFill>
                  <a:srgbClr val="FF0000"/>
                </a:solidFill>
              </a:rPr>
              <a:t>MoveL</a:t>
            </a:r>
            <a:r>
              <a:rPr lang="zh-CN" altLang="en-US" sz="1800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MoveL</a:t>
            </a:r>
            <a:r>
              <a:rPr lang="zh-CN" altLang="en-US" sz="1600" dirty="0">
                <a:solidFill>
                  <a:srgbClr val="0070C0"/>
                </a:solidFill>
              </a:rPr>
              <a:t>用于</a:t>
            </a:r>
            <a:r>
              <a:rPr lang="zh-CN" altLang="en-US" sz="1600" dirty="0">
                <a:solidFill>
                  <a:srgbClr val="FF0000"/>
                </a:solidFill>
              </a:rPr>
              <a:t>将机器人末端点沿直线移动至目标位姿</a:t>
            </a:r>
            <a:r>
              <a:rPr lang="zh-CN" altLang="en-US" sz="1600" dirty="0">
                <a:solidFill>
                  <a:srgbClr val="0070C0"/>
                </a:solidFill>
              </a:rPr>
              <a:t>，当指令目标位置不变时也可用于调整工具姿态。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如果不可能达到关于调整姿态或外轴的编程速率，则将降低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的速率。一般在对轨迹要求高的场合进行使用此指令。但要注意，</a:t>
            </a:r>
            <a:r>
              <a:rPr lang="zh-CN" altLang="en-US" sz="1600" dirty="0">
                <a:solidFill>
                  <a:srgbClr val="FF0000"/>
                </a:solidFill>
              </a:rPr>
              <a:t>空间直线距离不宜太远</a:t>
            </a:r>
            <a:r>
              <a:rPr lang="zh-CN" altLang="en-US" sz="1600" dirty="0">
                <a:solidFill>
                  <a:srgbClr val="0070C0"/>
                </a:solidFill>
              </a:rPr>
              <a:t>，否则容易到达机器人的</a:t>
            </a:r>
            <a:r>
              <a:rPr lang="zh-CN" altLang="en-US" sz="1600" dirty="0">
                <a:solidFill>
                  <a:srgbClr val="FF0000"/>
                </a:solidFill>
              </a:rPr>
              <a:t>轴限位或奇异点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66DEDF1-80F9-436B-B0E0-DFE335DB1D9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" t="1770" r="3596" b="11504"/>
          <a:stretch/>
        </p:blipFill>
        <p:spPr bwMode="auto">
          <a:xfrm>
            <a:off x="761988" y="3148257"/>
            <a:ext cx="2973070" cy="1065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35B00B2-89FA-41FF-8A8B-C45328A0C358}"/>
              </a:ext>
            </a:extLst>
          </p:cNvPr>
          <p:cNvSpPr/>
          <p:nvPr/>
        </p:nvSpPr>
        <p:spPr>
          <a:xfrm>
            <a:off x="3959912" y="2927281"/>
            <a:ext cx="4572000" cy="134415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400" kern="1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MoveL</a:t>
            </a:r>
            <a:r>
              <a:rPr lang="zh-CN" altLang="zh-CN" sz="1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指令的格式如下：</a:t>
            </a:r>
          </a:p>
          <a:p>
            <a:pPr indent="266700">
              <a:lnSpc>
                <a:spcPct val="150000"/>
              </a:lnSpc>
            </a:pPr>
            <a:r>
              <a:rPr lang="en-US" altLang="zh-CN" sz="1400" kern="1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MoveL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p20, v1000, fine, tool1\</a:t>
            </a:r>
            <a:r>
              <a:rPr lang="en-US" altLang="zh-CN" sz="1400" kern="1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WObj</a:t>
            </a:r>
            <a:r>
              <a:rPr lang="en-US" altLang="zh-CN" sz="1400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:=wobj1;</a:t>
            </a:r>
          </a:p>
          <a:p>
            <a:pPr indent="266700">
              <a:lnSpc>
                <a:spcPct val="150000"/>
              </a:lnSpc>
            </a:pPr>
            <a:r>
              <a:rPr lang="zh-CN" altLang="en-US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其中</a:t>
            </a:r>
            <a:r>
              <a:rPr lang="en-US" altLang="zh-CN" sz="1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fine</a:t>
            </a:r>
            <a:r>
              <a:rPr lang="zh-CN" altLang="en-US" sz="1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参数</a:t>
            </a:r>
            <a:r>
              <a:rPr lang="zh-CN" altLang="en-US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决定了</a:t>
            </a:r>
            <a:r>
              <a:rPr lang="en-US" altLang="zh-CN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TCP</a:t>
            </a:r>
            <a:r>
              <a:rPr lang="zh-CN" altLang="en-US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将精确运动到目标点</a:t>
            </a:r>
            <a:r>
              <a:rPr lang="en-US" altLang="zh-CN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p20</a:t>
            </a:r>
            <a:r>
              <a:rPr lang="zh-CN" altLang="en-US" sz="14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，并在此处速度降为零。</a:t>
            </a:r>
            <a:endParaRPr lang="zh-CN" altLang="zh-CN" sz="14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7775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68297" y="501289"/>
            <a:ext cx="8280000" cy="453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</a:t>
            </a:r>
            <a:r>
              <a:rPr lang="zh-CN" altLang="en-US" sz="1800" dirty="0">
                <a:solidFill>
                  <a:srgbClr val="FF0000"/>
                </a:solidFill>
              </a:rPr>
              <a:t>圆弧运动指令（</a:t>
            </a:r>
            <a:r>
              <a:rPr lang="en-US" altLang="zh-CN" sz="1800" dirty="0" err="1">
                <a:solidFill>
                  <a:srgbClr val="FF0000"/>
                </a:solidFill>
              </a:rPr>
              <a:t>MoveC</a:t>
            </a:r>
            <a:r>
              <a:rPr lang="zh-CN" altLang="en-US" sz="1800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MoveC</a:t>
            </a:r>
            <a:r>
              <a:rPr lang="zh-CN" altLang="en-US" sz="1600" dirty="0">
                <a:solidFill>
                  <a:srgbClr val="0070C0"/>
                </a:solidFill>
              </a:rPr>
              <a:t>指令用于将工具中心点（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）沿圆周移动至给定目的地。移动期间，该周期的方位通常相对保持不变。下图显示了如何</a:t>
            </a:r>
            <a:r>
              <a:rPr lang="zh-CN" altLang="en-US" sz="1600" dirty="0">
                <a:solidFill>
                  <a:srgbClr val="FF0000"/>
                </a:solidFill>
              </a:rPr>
              <a:t>通过两个</a:t>
            </a:r>
            <a:r>
              <a:rPr lang="en-US" altLang="zh-CN" sz="1600" dirty="0" err="1">
                <a:solidFill>
                  <a:srgbClr val="FF0000"/>
                </a:solidFill>
              </a:rPr>
              <a:t>MoveC</a:t>
            </a:r>
            <a:r>
              <a:rPr lang="zh-CN" altLang="en-US" sz="1600" dirty="0">
                <a:solidFill>
                  <a:srgbClr val="FF0000"/>
                </a:solidFill>
              </a:rPr>
              <a:t>指令，完成一个完整的圆周运动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MoveL</a:t>
            </a:r>
            <a:r>
              <a:rPr lang="en-US" altLang="zh-CN" sz="1600" dirty="0">
                <a:solidFill>
                  <a:srgbClr val="0070C0"/>
                </a:solidFill>
              </a:rPr>
              <a:t> p10,v500,fine,tool1</a:t>
            </a:r>
            <a:endParaRPr lang="zh-CN" altLang="en-US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MoveC</a:t>
            </a:r>
            <a:r>
              <a:rPr lang="en-US" altLang="zh-CN" sz="1600" dirty="0">
                <a:solidFill>
                  <a:srgbClr val="0070C0"/>
                </a:solidFill>
              </a:rPr>
              <a:t> p20,p30,v500,z20,tool1; </a:t>
            </a:r>
            <a:endParaRPr lang="zh-CN" altLang="en-US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 err="1">
                <a:solidFill>
                  <a:srgbClr val="0070C0"/>
                </a:solidFill>
              </a:rPr>
              <a:t>MoveC</a:t>
            </a:r>
            <a:r>
              <a:rPr lang="en-US" altLang="zh-CN" sz="1600" dirty="0">
                <a:solidFill>
                  <a:srgbClr val="0070C0"/>
                </a:solidFill>
              </a:rPr>
              <a:t> p40,p10,v500,fine,tool1; </a:t>
            </a:r>
            <a:endParaRPr lang="zh-CN" altLang="en-US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其中</a:t>
            </a:r>
            <a:r>
              <a:rPr lang="en-US" altLang="zh-CN" sz="1600" dirty="0">
                <a:solidFill>
                  <a:srgbClr val="0070C0"/>
                </a:solidFill>
              </a:rPr>
              <a:t>p20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p40</a:t>
            </a:r>
            <a:r>
              <a:rPr lang="zh-CN" altLang="en-US" sz="1600" dirty="0">
                <a:solidFill>
                  <a:srgbClr val="0070C0"/>
                </a:solidFill>
              </a:rPr>
              <a:t>点分别为第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段与第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段圆弧的中间点，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用于定义圆弧的曲率；</a:t>
            </a:r>
            <a:r>
              <a:rPr lang="en-US" altLang="zh-CN" sz="1600" dirty="0">
                <a:solidFill>
                  <a:srgbClr val="0070C0"/>
                </a:solidFill>
              </a:rPr>
              <a:t>p10</a:t>
            </a:r>
            <a:r>
              <a:rPr lang="zh-CN" altLang="en-US" sz="1600" dirty="0">
                <a:solidFill>
                  <a:srgbClr val="0070C0"/>
                </a:solidFill>
              </a:rPr>
              <a:t>点既是第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段圆弧的起点也是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第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段圆弧的终点；</a:t>
            </a:r>
            <a:r>
              <a:rPr lang="en-US" altLang="zh-CN" sz="1600" dirty="0">
                <a:solidFill>
                  <a:srgbClr val="0070C0"/>
                </a:solidFill>
              </a:rPr>
              <a:t>p30</a:t>
            </a:r>
            <a:r>
              <a:rPr lang="zh-CN" altLang="en-US" sz="1600" dirty="0">
                <a:solidFill>
                  <a:srgbClr val="0070C0"/>
                </a:solidFill>
              </a:rPr>
              <a:t>点既是第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段圆弧的终点也是第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段圆弧的起点。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FF0000"/>
                </a:solidFill>
              </a:rPr>
              <a:t>程序中</a:t>
            </a:r>
            <a:r>
              <a:rPr lang="en-US" altLang="zh-CN" sz="1600" dirty="0">
                <a:solidFill>
                  <a:srgbClr val="FF0000"/>
                </a:solidFill>
              </a:rPr>
              <a:t>p10</a:t>
            </a:r>
            <a:r>
              <a:rPr lang="zh-CN" altLang="en-US" sz="1600" dirty="0">
                <a:solidFill>
                  <a:srgbClr val="FF0000"/>
                </a:solidFill>
              </a:rPr>
              <a:t>～</a:t>
            </a:r>
            <a:r>
              <a:rPr lang="en-US" altLang="zh-CN" sz="1600" dirty="0">
                <a:solidFill>
                  <a:srgbClr val="FF0000"/>
                </a:solidFill>
              </a:rPr>
              <a:t>p40</a:t>
            </a:r>
            <a:r>
              <a:rPr lang="zh-CN" altLang="en-US" sz="1600" dirty="0">
                <a:solidFill>
                  <a:srgbClr val="FF0000"/>
                </a:solidFill>
              </a:rPr>
              <a:t>点的数据类型均为</a:t>
            </a:r>
            <a:r>
              <a:rPr lang="en-US" altLang="zh-CN" sz="1600" dirty="0" err="1">
                <a:solidFill>
                  <a:srgbClr val="FF0000"/>
                </a:solidFill>
              </a:rPr>
              <a:t>robtarget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</a:t>
            </a:r>
            <a:r>
              <a:rPr lang="en-US" altLang="zh-CN" dirty="0"/>
              <a:t>ABB</a:t>
            </a:r>
            <a:r>
              <a:rPr lang="zh-CN" altLang="en-US" dirty="0"/>
              <a:t>工业机器人常用编程指令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6B94467-DB3A-48AA-80E3-1AA8F65139A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367" y="1921910"/>
            <a:ext cx="2263775" cy="200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64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 bwMode="auto">
        <a:noFill/>
        <a:ln>
          <a:noFill/>
        </a:ln>
      </a:spPr>
      <a:bodyPr lIns="68574" tIns="34288" rIns="68574" bIns="34288" anchor="b"/>
      <a:lstStyle>
        <a:defPPr algn="ctr" defTabSz="914400" fontAlgn="base">
          <a:lnSpc>
            <a:spcPct val="200000"/>
          </a:lnSpc>
          <a:spcBef>
            <a:spcPct val="0"/>
          </a:spcBef>
          <a:spcAft>
            <a:spcPct val="0"/>
          </a:spcAft>
          <a:defRPr sz="3600" dirty="0" smtClean="0">
            <a:solidFill>
              <a:srgbClr val="FF0000"/>
            </a:solidFill>
            <a:effectLst>
              <a:outerShdw blurRad="38100" dist="38100" dir="2700000" algn="tl">
                <a:srgbClr val="C0C0C0"/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2008</TotalTime>
  <Words>2752</Words>
  <Application>Microsoft Office PowerPoint</Application>
  <PresentationFormat>全屏显示(16:9)</PresentationFormat>
  <Paragraphs>224</Paragraphs>
  <Slides>26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等线</vt:lpstr>
      <vt:lpstr>宋体</vt:lpstr>
      <vt:lpstr>微软雅黑</vt:lpstr>
      <vt:lpstr>Calibri</vt:lpstr>
      <vt:lpstr>Times New Roman</vt:lpstr>
      <vt:lpstr>Tw Cen MT</vt:lpstr>
      <vt:lpstr>Tw Cen MT Condensed</vt:lpstr>
      <vt:lpstr>Wingdings</vt:lpstr>
      <vt:lpstr>Wingdings 3</vt:lpstr>
      <vt:lpstr>积分</vt:lpstr>
      <vt:lpstr>Visio</vt:lpstr>
      <vt:lpstr>PowerPoint 演示文稿</vt:lpstr>
      <vt:lpstr>PowerPoint 演示文稿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单元二 ABB工业机器人常用编程指令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cp:lastModifiedBy>zhangah</cp:lastModifiedBy>
  <cp:revision>238</cp:revision>
  <cp:lastPrinted>2019-11-15T04:16:00Z</cp:lastPrinted>
  <dcterms:created xsi:type="dcterms:W3CDTF">2016-11-13T10:40:00Z</dcterms:created>
  <dcterms:modified xsi:type="dcterms:W3CDTF">2024-07-05T02:29:01Z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D531F706125F41F88F764CD171A90F58</vt:lpwstr>
  </property>
  <property fmtid="{D5CDD505-2E9C-101B-9397-08002B2CF9AE}" pid="3" name="KSOProductBuildVer">
    <vt:lpwstr>2052-11.1.0.10463</vt:lpwstr>
  </property>
</Properties>
</file>